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5"/>
  </p:notesMasterIdLst>
  <p:sldIdLst>
    <p:sldId id="256" r:id="rId2"/>
    <p:sldId id="277" r:id="rId3"/>
    <p:sldId id="257" r:id="rId4"/>
    <p:sldId id="272" r:id="rId5"/>
    <p:sldId id="273" r:id="rId6"/>
    <p:sldId id="274" r:id="rId7"/>
    <p:sldId id="275" r:id="rId8"/>
    <p:sldId id="278" r:id="rId9"/>
    <p:sldId id="280" r:id="rId10"/>
    <p:sldId id="281" r:id="rId11"/>
    <p:sldId id="282" r:id="rId12"/>
    <p:sldId id="283" r:id="rId13"/>
    <p:sldId id="304" r:id="rId14"/>
    <p:sldId id="266" r:id="rId15"/>
    <p:sldId id="267" r:id="rId16"/>
    <p:sldId id="268" r:id="rId17"/>
    <p:sldId id="269" r:id="rId18"/>
    <p:sldId id="270" r:id="rId19"/>
    <p:sldId id="271" r:id="rId20"/>
    <p:sldId id="284" r:id="rId21"/>
    <p:sldId id="285" r:id="rId22"/>
    <p:sldId id="286" r:id="rId23"/>
    <p:sldId id="287" r:id="rId24"/>
    <p:sldId id="288" r:id="rId25"/>
    <p:sldId id="289" r:id="rId26"/>
    <p:sldId id="290" r:id="rId27"/>
    <p:sldId id="291" r:id="rId28"/>
    <p:sldId id="292" r:id="rId29"/>
    <p:sldId id="303" r:id="rId30"/>
    <p:sldId id="323" r:id="rId31"/>
    <p:sldId id="326" r:id="rId32"/>
    <p:sldId id="327" r:id="rId33"/>
    <p:sldId id="328" r:id="rId34"/>
    <p:sldId id="308" r:id="rId35"/>
    <p:sldId id="309" r:id="rId36"/>
    <p:sldId id="310" r:id="rId37"/>
    <p:sldId id="325" r:id="rId38"/>
    <p:sldId id="329" r:id="rId39"/>
    <p:sldId id="330" r:id="rId40"/>
    <p:sldId id="331" r:id="rId41"/>
    <p:sldId id="313" r:id="rId42"/>
    <p:sldId id="314" r:id="rId43"/>
    <p:sldId id="315" r:id="rId44"/>
    <p:sldId id="316" r:id="rId45"/>
    <p:sldId id="317" r:id="rId46"/>
    <p:sldId id="318" r:id="rId47"/>
    <p:sldId id="319" r:id="rId48"/>
    <p:sldId id="320" r:id="rId49"/>
    <p:sldId id="321" r:id="rId50"/>
    <p:sldId id="322" r:id="rId51"/>
    <p:sldId id="302" r:id="rId52"/>
    <p:sldId id="298" r:id="rId53"/>
    <p:sldId id="299" r:id="rId54"/>
    <p:sldId id="300" r:id="rId55"/>
    <p:sldId id="301" r:id="rId56"/>
    <p:sldId id="293" r:id="rId57"/>
    <p:sldId id="294" r:id="rId58"/>
    <p:sldId id="295" r:id="rId59"/>
    <p:sldId id="296" r:id="rId60"/>
    <p:sldId id="264" r:id="rId61"/>
    <p:sldId id="261" r:id="rId62"/>
    <p:sldId id="262" r:id="rId63"/>
    <p:sldId id="26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B9B878-1768-4DE7-91C3-E04899E9F8A9}"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IN"/>
        </a:p>
      </dgm:t>
    </dgm:pt>
    <dgm:pt modelId="{D707E9A7-D910-4238-902E-FBAA8DB57FD1}">
      <dgm:prSet/>
      <dgm:spPr/>
      <dgm:t>
        <a:bodyPr/>
        <a:lstStyle/>
        <a:p>
          <a:r>
            <a:rPr lang="en-IN" dirty="0" smtClean="0"/>
            <a:t>RESEARCH AREA</a:t>
          </a:r>
          <a:endParaRPr lang="en-IN" dirty="0"/>
        </a:p>
      </dgm:t>
    </dgm:pt>
    <dgm:pt modelId="{E7BD4AFE-051D-4EEE-9658-2B58B9E057B8}" type="parTrans" cxnId="{E74A7277-06C0-4143-B12D-154CA82CEE35}">
      <dgm:prSet/>
      <dgm:spPr/>
      <dgm:t>
        <a:bodyPr/>
        <a:lstStyle/>
        <a:p>
          <a:endParaRPr lang="en-IN"/>
        </a:p>
      </dgm:t>
    </dgm:pt>
    <dgm:pt modelId="{D31C0A5D-CF05-47C8-BCC7-B1603740A31E}" type="sibTrans" cxnId="{E74A7277-06C0-4143-B12D-154CA82CEE35}">
      <dgm:prSet/>
      <dgm:spPr/>
      <dgm:t>
        <a:bodyPr/>
        <a:lstStyle/>
        <a:p>
          <a:endParaRPr lang="en-IN"/>
        </a:p>
      </dgm:t>
    </dgm:pt>
    <dgm:pt modelId="{FAB3EAF1-8327-43EA-9E06-96ACBCC1DDB6}">
      <dgm:prSet/>
      <dgm:spPr/>
      <dgm:t>
        <a:bodyPr/>
        <a:lstStyle/>
        <a:p>
          <a:r>
            <a:rPr lang="en-IN" dirty="0" smtClean="0"/>
            <a:t>RESEARCH TOPIC</a:t>
          </a:r>
          <a:endParaRPr lang="en-IN" dirty="0"/>
        </a:p>
      </dgm:t>
    </dgm:pt>
    <dgm:pt modelId="{891230EB-3E0D-4F93-8ACF-F2085A004150}" type="parTrans" cxnId="{AE927D15-9BC7-422A-B70B-73F7DBAD32BB}">
      <dgm:prSet/>
      <dgm:spPr/>
      <dgm:t>
        <a:bodyPr/>
        <a:lstStyle/>
        <a:p>
          <a:endParaRPr lang="en-IN"/>
        </a:p>
      </dgm:t>
    </dgm:pt>
    <dgm:pt modelId="{6BD0175A-C5A8-4461-A2B8-C8D5E9784153}" type="sibTrans" cxnId="{AE927D15-9BC7-422A-B70B-73F7DBAD32BB}">
      <dgm:prSet/>
      <dgm:spPr/>
      <dgm:t>
        <a:bodyPr/>
        <a:lstStyle/>
        <a:p>
          <a:endParaRPr lang="en-IN"/>
        </a:p>
      </dgm:t>
    </dgm:pt>
    <dgm:pt modelId="{FB38184D-DA0E-46B8-9C6A-9EC458ABDD18}">
      <dgm:prSet/>
      <dgm:spPr/>
      <dgm:t>
        <a:bodyPr/>
        <a:lstStyle/>
        <a:p>
          <a:r>
            <a:rPr lang="en-IN" dirty="0" smtClean="0"/>
            <a:t>GENERAL RESEARCH</a:t>
          </a:r>
          <a:endParaRPr lang="en-IN" dirty="0"/>
        </a:p>
      </dgm:t>
    </dgm:pt>
    <dgm:pt modelId="{AD07BC56-B404-4D5B-B505-C72BE4519F3E}" type="parTrans" cxnId="{DD40ED5C-E872-4D95-873D-C4DFE5D184DD}">
      <dgm:prSet/>
      <dgm:spPr/>
      <dgm:t>
        <a:bodyPr/>
        <a:lstStyle/>
        <a:p>
          <a:endParaRPr lang="en-IN"/>
        </a:p>
      </dgm:t>
    </dgm:pt>
    <dgm:pt modelId="{334673E9-B8F2-4DF0-97E9-7B278BED09F0}" type="sibTrans" cxnId="{DD40ED5C-E872-4D95-873D-C4DFE5D184DD}">
      <dgm:prSet/>
      <dgm:spPr/>
      <dgm:t>
        <a:bodyPr/>
        <a:lstStyle/>
        <a:p>
          <a:endParaRPr lang="en-IN"/>
        </a:p>
      </dgm:t>
    </dgm:pt>
    <dgm:pt modelId="{1946404A-1750-495E-AF65-960E9A21BE40}">
      <dgm:prSet/>
      <dgm:spPr/>
      <dgm:t>
        <a:bodyPr/>
        <a:lstStyle/>
        <a:p>
          <a:r>
            <a:rPr lang="en-IN" dirty="0" smtClean="0"/>
            <a:t>QUESTIONS</a:t>
          </a:r>
          <a:endParaRPr lang="en-IN" dirty="0"/>
        </a:p>
      </dgm:t>
    </dgm:pt>
    <dgm:pt modelId="{6779D457-6EF2-4772-8A37-DE6563526B76}" type="parTrans" cxnId="{F21E9D8F-5EBA-4B81-8493-595331CEA25C}">
      <dgm:prSet/>
      <dgm:spPr/>
      <dgm:t>
        <a:bodyPr/>
        <a:lstStyle/>
        <a:p>
          <a:endParaRPr lang="en-IN"/>
        </a:p>
      </dgm:t>
    </dgm:pt>
    <dgm:pt modelId="{4AFE3272-9A4F-4E9C-A393-6B7FB9BEBCD6}" type="sibTrans" cxnId="{F21E9D8F-5EBA-4B81-8493-595331CEA25C}">
      <dgm:prSet/>
      <dgm:spPr/>
      <dgm:t>
        <a:bodyPr/>
        <a:lstStyle/>
        <a:p>
          <a:endParaRPr lang="en-IN"/>
        </a:p>
      </dgm:t>
    </dgm:pt>
    <dgm:pt modelId="{70C6C049-CBFA-4846-9262-5684194D412B}">
      <dgm:prSet/>
      <dgm:spPr/>
      <dgm:t>
        <a:bodyPr/>
        <a:lstStyle/>
        <a:p>
          <a:r>
            <a:rPr lang="en-IN" dirty="0" smtClean="0"/>
            <a:t>SPECIFIC RESEARCH</a:t>
          </a:r>
          <a:endParaRPr lang="en-IN" dirty="0"/>
        </a:p>
      </dgm:t>
    </dgm:pt>
    <dgm:pt modelId="{35ADA246-2C2C-4B29-A0BD-663CFC660D2B}" type="parTrans" cxnId="{34AFFE9B-D064-4A9F-801B-9371C71F7093}">
      <dgm:prSet/>
      <dgm:spPr/>
      <dgm:t>
        <a:bodyPr/>
        <a:lstStyle/>
        <a:p>
          <a:endParaRPr lang="en-IN"/>
        </a:p>
      </dgm:t>
    </dgm:pt>
    <dgm:pt modelId="{947827AC-5017-43B4-BF0E-1E79C166124C}" type="sibTrans" cxnId="{34AFFE9B-D064-4A9F-801B-9371C71F7093}">
      <dgm:prSet/>
      <dgm:spPr/>
      <dgm:t>
        <a:bodyPr/>
        <a:lstStyle/>
        <a:p>
          <a:endParaRPr lang="en-IN"/>
        </a:p>
      </dgm:t>
    </dgm:pt>
    <dgm:pt modelId="{B6B1D6F9-F50F-42AC-89BF-F1F06C91E704}">
      <dgm:prSet/>
      <dgm:spPr/>
      <dgm:t>
        <a:bodyPr/>
        <a:lstStyle/>
        <a:p>
          <a:r>
            <a:rPr lang="en-IN" dirty="0" smtClean="0"/>
            <a:t>QUESTIONS</a:t>
          </a:r>
          <a:endParaRPr lang="en-IN" dirty="0"/>
        </a:p>
      </dgm:t>
    </dgm:pt>
    <dgm:pt modelId="{9CF4F1D8-1CD8-4DEC-9A3E-820143F41F9F}" type="parTrans" cxnId="{B5ACB0B0-B242-4ABB-8A95-032F47F18F65}">
      <dgm:prSet/>
      <dgm:spPr/>
      <dgm:t>
        <a:bodyPr/>
        <a:lstStyle/>
        <a:p>
          <a:endParaRPr lang="en-IN"/>
        </a:p>
      </dgm:t>
    </dgm:pt>
    <dgm:pt modelId="{A9B61DDF-E18A-456A-B894-E8AB66FF5E14}" type="sibTrans" cxnId="{B5ACB0B0-B242-4ABB-8A95-032F47F18F65}">
      <dgm:prSet/>
      <dgm:spPr/>
      <dgm:t>
        <a:bodyPr/>
        <a:lstStyle/>
        <a:p>
          <a:endParaRPr lang="en-IN"/>
        </a:p>
      </dgm:t>
    </dgm:pt>
    <dgm:pt modelId="{A5C06681-9948-4B21-999E-370AB85B4121}">
      <dgm:prSet/>
      <dgm:spPr/>
      <dgm:t>
        <a:bodyPr/>
        <a:lstStyle/>
        <a:p>
          <a:r>
            <a:rPr lang="en-IN" dirty="0" smtClean="0"/>
            <a:t>DATA COLLECTION</a:t>
          </a:r>
          <a:endParaRPr lang="en-IN" dirty="0"/>
        </a:p>
      </dgm:t>
    </dgm:pt>
    <dgm:pt modelId="{DBDFA347-5455-40B4-89C6-15D04FDBAE92}" type="parTrans" cxnId="{C7CFEBFD-2749-4B4E-A274-2B52544FA3E7}">
      <dgm:prSet/>
      <dgm:spPr/>
      <dgm:t>
        <a:bodyPr/>
        <a:lstStyle/>
        <a:p>
          <a:endParaRPr lang="en-IN"/>
        </a:p>
      </dgm:t>
    </dgm:pt>
    <dgm:pt modelId="{C879D9A8-0859-4BD1-9B6A-A689CCFAAB20}" type="sibTrans" cxnId="{C7CFEBFD-2749-4B4E-A274-2B52544FA3E7}">
      <dgm:prSet/>
      <dgm:spPr/>
      <dgm:t>
        <a:bodyPr/>
        <a:lstStyle/>
        <a:p>
          <a:endParaRPr lang="en-IN"/>
        </a:p>
      </dgm:t>
    </dgm:pt>
    <dgm:pt modelId="{166C63B4-6682-4504-9E5D-E975A86ABC16}">
      <dgm:prSet/>
      <dgm:spPr/>
      <dgm:t>
        <a:bodyPr/>
        <a:lstStyle/>
        <a:p>
          <a:r>
            <a:rPr lang="en-IN" dirty="0" smtClean="0"/>
            <a:t>QUESTIONS</a:t>
          </a:r>
          <a:endParaRPr lang="en-IN" dirty="0"/>
        </a:p>
      </dgm:t>
    </dgm:pt>
    <dgm:pt modelId="{EED116BF-38F0-466C-BC47-3D2920D420D1}" type="parTrans" cxnId="{0FD46818-1817-430C-A31F-D1CE9745779A}">
      <dgm:prSet/>
      <dgm:spPr/>
      <dgm:t>
        <a:bodyPr/>
        <a:lstStyle/>
        <a:p>
          <a:endParaRPr lang="en-IN"/>
        </a:p>
      </dgm:t>
    </dgm:pt>
    <dgm:pt modelId="{7489E76B-C21C-47FE-BC75-6B42748031B0}" type="sibTrans" cxnId="{0FD46818-1817-430C-A31F-D1CE9745779A}">
      <dgm:prSet/>
      <dgm:spPr/>
      <dgm:t>
        <a:bodyPr/>
        <a:lstStyle/>
        <a:p>
          <a:endParaRPr lang="en-IN"/>
        </a:p>
      </dgm:t>
    </dgm:pt>
    <dgm:pt modelId="{3681C5E4-45AF-4F6B-9215-C811DB1B3B9F}" type="pres">
      <dgm:prSet presAssocID="{11B9B878-1768-4DE7-91C3-E04899E9F8A9}" presName="cycle" presStyleCnt="0">
        <dgm:presLayoutVars>
          <dgm:dir/>
          <dgm:resizeHandles val="exact"/>
        </dgm:presLayoutVars>
      </dgm:prSet>
      <dgm:spPr/>
      <dgm:t>
        <a:bodyPr/>
        <a:lstStyle/>
        <a:p>
          <a:endParaRPr lang="en-IN"/>
        </a:p>
      </dgm:t>
    </dgm:pt>
    <dgm:pt modelId="{DAB11834-98C9-4BE0-96CB-460AAA734D40}" type="pres">
      <dgm:prSet presAssocID="{D707E9A7-D910-4238-902E-FBAA8DB57FD1}" presName="node" presStyleLbl="node1" presStyleIdx="0" presStyleCnt="8">
        <dgm:presLayoutVars>
          <dgm:bulletEnabled val="1"/>
        </dgm:presLayoutVars>
      </dgm:prSet>
      <dgm:spPr/>
      <dgm:t>
        <a:bodyPr/>
        <a:lstStyle/>
        <a:p>
          <a:endParaRPr lang="en-IN"/>
        </a:p>
      </dgm:t>
    </dgm:pt>
    <dgm:pt modelId="{91D73BD1-079C-4E47-A1DA-4D60CEA8CC05}" type="pres">
      <dgm:prSet presAssocID="{D707E9A7-D910-4238-902E-FBAA8DB57FD1}" presName="spNode" presStyleCnt="0"/>
      <dgm:spPr/>
    </dgm:pt>
    <dgm:pt modelId="{9FA14F54-B71D-4612-88E0-EDCD11F7FE50}" type="pres">
      <dgm:prSet presAssocID="{D31C0A5D-CF05-47C8-BCC7-B1603740A31E}" presName="sibTrans" presStyleLbl="sibTrans1D1" presStyleIdx="0" presStyleCnt="8"/>
      <dgm:spPr/>
      <dgm:t>
        <a:bodyPr/>
        <a:lstStyle/>
        <a:p>
          <a:endParaRPr lang="en-IN"/>
        </a:p>
      </dgm:t>
    </dgm:pt>
    <dgm:pt modelId="{1A168E04-DA28-4CB5-8C84-6FBE4C3FAF6A}" type="pres">
      <dgm:prSet presAssocID="{FAB3EAF1-8327-43EA-9E06-96ACBCC1DDB6}" presName="node" presStyleLbl="node1" presStyleIdx="1" presStyleCnt="8">
        <dgm:presLayoutVars>
          <dgm:bulletEnabled val="1"/>
        </dgm:presLayoutVars>
      </dgm:prSet>
      <dgm:spPr/>
      <dgm:t>
        <a:bodyPr/>
        <a:lstStyle/>
        <a:p>
          <a:endParaRPr lang="en-IN"/>
        </a:p>
      </dgm:t>
    </dgm:pt>
    <dgm:pt modelId="{995D37A4-87A6-4487-B80A-E4BDC3626363}" type="pres">
      <dgm:prSet presAssocID="{FAB3EAF1-8327-43EA-9E06-96ACBCC1DDB6}" presName="spNode" presStyleCnt="0"/>
      <dgm:spPr/>
    </dgm:pt>
    <dgm:pt modelId="{71796AAE-45AB-461C-8CED-0B47EDDCAD23}" type="pres">
      <dgm:prSet presAssocID="{6BD0175A-C5A8-4461-A2B8-C8D5E9784153}" presName="sibTrans" presStyleLbl="sibTrans1D1" presStyleIdx="1" presStyleCnt="8"/>
      <dgm:spPr/>
      <dgm:t>
        <a:bodyPr/>
        <a:lstStyle/>
        <a:p>
          <a:endParaRPr lang="en-IN"/>
        </a:p>
      </dgm:t>
    </dgm:pt>
    <dgm:pt modelId="{A60750F8-93A7-44D6-8A9D-2405FE0F5A13}" type="pres">
      <dgm:prSet presAssocID="{FB38184D-DA0E-46B8-9C6A-9EC458ABDD18}" presName="node" presStyleLbl="node1" presStyleIdx="2" presStyleCnt="8">
        <dgm:presLayoutVars>
          <dgm:bulletEnabled val="1"/>
        </dgm:presLayoutVars>
      </dgm:prSet>
      <dgm:spPr/>
      <dgm:t>
        <a:bodyPr/>
        <a:lstStyle/>
        <a:p>
          <a:endParaRPr lang="en-IN"/>
        </a:p>
      </dgm:t>
    </dgm:pt>
    <dgm:pt modelId="{8BA1A909-CAA5-4713-B97B-F45FA228D4EF}" type="pres">
      <dgm:prSet presAssocID="{FB38184D-DA0E-46B8-9C6A-9EC458ABDD18}" presName="spNode" presStyleCnt="0"/>
      <dgm:spPr/>
    </dgm:pt>
    <dgm:pt modelId="{8207685E-80C8-43D7-B493-F7F5A61C1E48}" type="pres">
      <dgm:prSet presAssocID="{334673E9-B8F2-4DF0-97E9-7B278BED09F0}" presName="sibTrans" presStyleLbl="sibTrans1D1" presStyleIdx="2" presStyleCnt="8"/>
      <dgm:spPr/>
      <dgm:t>
        <a:bodyPr/>
        <a:lstStyle/>
        <a:p>
          <a:endParaRPr lang="en-IN"/>
        </a:p>
      </dgm:t>
    </dgm:pt>
    <dgm:pt modelId="{97EBB317-9662-4FDC-8A5B-C9B52E432811}" type="pres">
      <dgm:prSet presAssocID="{1946404A-1750-495E-AF65-960E9A21BE40}" presName="node" presStyleLbl="node1" presStyleIdx="3" presStyleCnt="8">
        <dgm:presLayoutVars>
          <dgm:bulletEnabled val="1"/>
        </dgm:presLayoutVars>
      </dgm:prSet>
      <dgm:spPr/>
      <dgm:t>
        <a:bodyPr/>
        <a:lstStyle/>
        <a:p>
          <a:endParaRPr lang="en-IN"/>
        </a:p>
      </dgm:t>
    </dgm:pt>
    <dgm:pt modelId="{47AB97A4-31AA-4590-9DA7-4FF56012BEF7}" type="pres">
      <dgm:prSet presAssocID="{1946404A-1750-495E-AF65-960E9A21BE40}" presName="spNode" presStyleCnt="0"/>
      <dgm:spPr/>
    </dgm:pt>
    <dgm:pt modelId="{80607BAC-0A9D-494D-8A57-0FFE3DC28DCB}" type="pres">
      <dgm:prSet presAssocID="{4AFE3272-9A4F-4E9C-A393-6B7FB9BEBCD6}" presName="sibTrans" presStyleLbl="sibTrans1D1" presStyleIdx="3" presStyleCnt="8"/>
      <dgm:spPr/>
      <dgm:t>
        <a:bodyPr/>
        <a:lstStyle/>
        <a:p>
          <a:endParaRPr lang="en-IN"/>
        </a:p>
      </dgm:t>
    </dgm:pt>
    <dgm:pt modelId="{DCD6CE98-6520-405C-987D-12D7F72095A8}" type="pres">
      <dgm:prSet presAssocID="{70C6C049-CBFA-4846-9262-5684194D412B}" presName="node" presStyleLbl="node1" presStyleIdx="4" presStyleCnt="8">
        <dgm:presLayoutVars>
          <dgm:bulletEnabled val="1"/>
        </dgm:presLayoutVars>
      </dgm:prSet>
      <dgm:spPr/>
      <dgm:t>
        <a:bodyPr/>
        <a:lstStyle/>
        <a:p>
          <a:endParaRPr lang="en-IN"/>
        </a:p>
      </dgm:t>
    </dgm:pt>
    <dgm:pt modelId="{2787088F-38A8-4C18-9259-1BBE40728EA2}" type="pres">
      <dgm:prSet presAssocID="{70C6C049-CBFA-4846-9262-5684194D412B}" presName="spNode" presStyleCnt="0"/>
      <dgm:spPr/>
    </dgm:pt>
    <dgm:pt modelId="{5DC650D0-2ED4-4008-8B5B-595CA685FEA7}" type="pres">
      <dgm:prSet presAssocID="{947827AC-5017-43B4-BF0E-1E79C166124C}" presName="sibTrans" presStyleLbl="sibTrans1D1" presStyleIdx="4" presStyleCnt="8"/>
      <dgm:spPr/>
      <dgm:t>
        <a:bodyPr/>
        <a:lstStyle/>
        <a:p>
          <a:endParaRPr lang="en-IN"/>
        </a:p>
      </dgm:t>
    </dgm:pt>
    <dgm:pt modelId="{5D49B55C-B01E-469C-A23E-BEF93F455330}" type="pres">
      <dgm:prSet presAssocID="{B6B1D6F9-F50F-42AC-89BF-F1F06C91E704}" presName="node" presStyleLbl="node1" presStyleIdx="5" presStyleCnt="8">
        <dgm:presLayoutVars>
          <dgm:bulletEnabled val="1"/>
        </dgm:presLayoutVars>
      </dgm:prSet>
      <dgm:spPr/>
      <dgm:t>
        <a:bodyPr/>
        <a:lstStyle/>
        <a:p>
          <a:endParaRPr lang="en-IN"/>
        </a:p>
      </dgm:t>
    </dgm:pt>
    <dgm:pt modelId="{8BFF5DC1-E3EF-4983-978F-10EAC2EED4CE}" type="pres">
      <dgm:prSet presAssocID="{B6B1D6F9-F50F-42AC-89BF-F1F06C91E704}" presName="spNode" presStyleCnt="0"/>
      <dgm:spPr/>
    </dgm:pt>
    <dgm:pt modelId="{1A5EBAD6-807B-4E37-BFB0-9E0B53085B6D}" type="pres">
      <dgm:prSet presAssocID="{A9B61DDF-E18A-456A-B894-E8AB66FF5E14}" presName="sibTrans" presStyleLbl="sibTrans1D1" presStyleIdx="5" presStyleCnt="8"/>
      <dgm:spPr/>
      <dgm:t>
        <a:bodyPr/>
        <a:lstStyle/>
        <a:p>
          <a:endParaRPr lang="en-IN"/>
        </a:p>
      </dgm:t>
    </dgm:pt>
    <dgm:pt modelId="{163AA190-4D8C-4165-BDD5-A2670D75139C}" type="pres">
      <dgm:prSet presAssocID="{A5C06681-9948-4B21-999E-370AB85B4121}" presName="node" presStyleLbl="node1" presStyleIdx="6" presStyleCnt="8">
        <dgm:presLayoutVars>
          <dgm:bulletEnabled val="1"/>
        </dgm:presLayoutVars>
      </dgm:prSet>
      <dgm:spPr/>
      <dgm:t>
        <a:bodyPr/>
        <a:lstStyle/>
        <a:p>
          <a:endParaRPr lang="en-IN"/>
        </a:p>
      </dgm:t>
    </dgm:pt>
    <dgm:pt modelId="{9D08874D-84AE-458E-A8E2-0943D764F493}" type="pres">
      <dgm:prSet presAssocID="{A5C06681-9948-4B21-999E-370AB85B4121}" presName="spNode" presStyleCnt="0"/>
      <dgm:spPr/>
    </dgm:pt>
    <dgm:pt modelId="{B4485909-571E-42A6-8C14-DC3F44A34E31}" type="pres">
      <dgm:prSet presAssocID="{C879D9A8-0859-4BD1-9B6A-A689CCFAAB20}" presName="sibTrans" presStyleLbl="sibTrans1D1" presStyleIdx="6" presStyleCnt="8"/>
      <dgm:spPr/>
      <dgm:t>
        <a:bodyPr/>
        <a:lstStyle/>
        <a:p>
          <a:endParaRPr lang="en-IN"/>
        </a:p>
      </dgm:t>
    </dgm:pt>
    <dgm:pt modelId="{E0C7693F-04B1-4278-AD74-2B670498B8CF}" type="pres">
      <dgm:prSet presAssocID="{166C63B4-6682-4504-9E5D-E975A86ABC16}" presName="node" presStyleLbl="node1" presStyleIdx="7" presStyleCnt="8">
        <dgm:presLayoutVars>
          <dgm:bulletEnabled val="1"/>
        </dgm:presLayoutVars>
      </dgm:prSet>
      <dgm:spPr/>
      <dgm:t>
        <a:bodyPr/>
        <a:lstStyle/>
        <a:p>
          <a:endParaRPr lang="en-IN"/>
        </a:p>
      </dgm:t>
    </dgm:pt>
    <dgm:pt modelId="{CB80DDF5-6763-4355-8456-458039C8A0CA}" type="pres">
      <dgm:prSet presAssocID="{166C63B4-6682-4504-9E5D-E975A86ABC16}" presName="spNode" presStyleCnt="0"/>
      <dgm:spPr/>
    </dgm:pt>
    <dgm:pt modelId="{6472973E-D9AC-4A5C-88C8-59109E532F0B}" type="pres">
      <dgm:prSet presAssocID="{7489E76B-C21C-47FE-BC75-6B42748031B0}" presName="sibTrans" presStyleLbl="sibTrans1D1" presStyleIdx="7" presStyleCnt="8"/>
      <dgm:spPr/>
      <dgm:t>
        <a:bodyPr/>
        <a:lstStyle/>
        <a:p>
          <a:endParaRPr lang="en-IN"/>
        </a:p>
      </dgm:t>
    </dgm:pt>
  </dgm:ptLst>
  <dgm:cxnLst>
    <dgm:cxn modelId="{224597E3-15E1-44AA-941B-3BC1E1FB591C}" type="presOf" srcId="{166C63B4-6682-4504-9E5D-E975A86ABC16}" destId="{E0C7693F-04B1-4278-AD74-2B670498B8CF}" srcOrd="0" destOrd="0" presId="urn:microsoft.com/office/officeart/2005/8/layout/cycle5"/>
    <dgm:cxn modelId="{34AFFE9B-D064-4A9F-801B-9371C71F7093}" srcId="{11B9B878-1768-4DE7-91C3-E04899E9F8A9}" destId="{70C6C049-CBFA-4846-9262-5684194D412B}" srcOrd="4" destOrd="0" parTransId="{35ADA246-2C2C-4B29-A0BD-663CFC660D2B}" sibTransId="{947827AC-5017-43B4-BF0E-1E79C166124C}"/>
    <dgm:cxn modelId="{26FC5583-E6E6-4160-9230-E329349F58A0}" type="presOf" srcId="{FAB3EAF1-8327-43EA-9E06-96ACBCC1DDB6}" destId="{1A168E04-DA28-4CB5-8C84-6FBE4C3FAF6A}" srcOrd="0" destOrd="0" presId="urn:microsoft.com/office/officeart/2005/8/layout/cycle5"/>
    <dgm:cxn modelId="{2E93D3D9-3527-4DD7-AD7F-1D72F3D52517}" type="presOf" srcId="{D31C0A5D-CF05-47C8-BCC7-B1603740A31E}" destId="{9FA14F54-B71D-4612-88E0-EDCD11F7FE50}" srcOrd="0" destOrd="0" presId="urn:microsoft.com/office/officeart/2005/8/layout/cycle5"/>
    <dgm:cxn modelId="{B5ACB0B0-B242-4ABB-8A95-032F47F18F65}" srcId="{11B9B878-1768-4DE7-91C3-E04899E9F8A9}" destId="{B6B1D6F9-F50F-42AC-89BF-F1F06C91E704}" srcOrd="5" destOrd="0" parTransId="{9CF4F1D8-1CD8-4DEC-9A3E-820143F41F9F}" sibTransId="{A9B61DDF-E18A-456A-B894-E8AB66FF5E14}"/>
    <dgm:cxn modelId="{2F8EC2DE-7328-4A75-B96A-595D1519D7CF}" type="presOf" srcId="{11B9B878-1768-4DE7-91C3-E04899E9F8A9}" destId="{3681C5E4-45AF-4F6B-9215-C811DB1B3B9F}" srcOrd="0" destOrd="0" presId="urn:microsoft.com/office/officeart/2005/8/layout/cycle5"/>
    <dgm:cxn modelId="{CACC896B-EC96-434E-A729-846CB36AE50B}" type="presOf" srcId="{FB38184D-DA0E-46B8-9C6A-9EC458ABDD18}" destId="{A60750F8-93A7-44D6-8A9D-2405FE0F5A13}" srcOrd="0" destOrd="0" presId="urn:microsoft.com/office/officeart/2005/8/layout/cycle5"/>
    <dgm:cxn modelId="{21A4EC6A-4A5C-48A0-8E76-9A5EF40F2421}" type="presOf" srcId="{7489E76B-C21C-47FE-BC75-6B42748031B0}" destId="{6472973E-D9AC-4A5C-88C8-59109E532F0B}" srcOrd="0" destOrd="0" presId="urn:microsoft.com/office/officeart/2005/8/layout/cycle5"/>
    <dgm:cxn modelId="{BA957C65-1551-4FEE-982A-2A29C9365304}" type="presOf" srcId="{D707E9A7-D910-4238-902E-FBAA8DB57FD1}" destId="{DAB11834-98C9-4BE0-96CB-460AAA734D40}" srcOrd="0" destOrd="0" presId="urn:microsoft.com/office/officeart/2005/8/layout/cycle5"/>
    <dgm:cxn modelId="{11149CDC-B29F-467C-A953-1B179E4D58C4}" type="presOf" srcId="{B6B1D6F9-F50F-42AC-89BF-F1F06C91E704}" destId="{5D49B55C-B01E-469C-A23E-BEF93F455330}" srcOrd="0" destOrd="0" presId="urn:microsoft.com/office/officeart/2005/8/layout/cycle5"/>
    <dgm:cxn modelId="{AB116C78-D388-4A1F-A917-820C48123B42}" type="presOf" srcId="{947827AC-5017-43B4-BF0E-1E79C166124C}" destId="{5DC650D0-2ED4-4008-8B5B-595CA685FEA7}" srcOrd="0" destOrd="0" presId="urn:microsoft.com/office/officeart/2005/8/layout/cycle5"/>
    <dgm:cxn modelId="{1E1D9130-CCC3-4C62-8396-167BF51697C2}" type="presOf" srcId="{C879D9A8-0859-4BD1-9B6A-A689CCFAAB20}" destId="{B4485909-571E-42A6-8C14-DC3F44A34E31}" srcOrd="0" destOrd="0" presId="urn:microsoft.com/office/officeart/2005/8/layout/cycle5"/>
    <dgm:cxn modelId="{C7CFEBFD-2749-4B4E-A274-2B52544FA3E7}" srcId="{11B9B878-1768-4DE7-91C3-E04899E9F8A9}" destId="{A5C06681-9948-4B21-999E-370AB85B4121}" srcOrd="6" destOrd="0" parTransId="{DBDFA347-5455-40B4-89C6-15D04FDBAE92}" sibTransId="{C879D9A8-0859-4BD1-9B6A-A689CCFAAB20}"/>
    <dgm:cxn modelId="{E74A7277-06C0-4143-B12D-154CA82CEE35}" srcId="{11B9B878-1768-4DE7-91C3-E04899E9F8A9}" destId="{D707E9A7-D910-4238-902E-FBAA8DB57FD1}" srcOrd="0" destOrd="0" parTransId="{E7BD4AFE-051D-4EEE-9658-2B58B9E057B8}" sibTransId="{D31C0A5D-CF05-47C8-BCC7-B1603740A31E}"/>
    <dgm:cxn modelId="{B61A48A7-9DD0-496F-9EB6-8EE874C13FD7}" type="presOf" srcId="{1946404A-1750-495E-AF65-960E9A21BE40}" destId="{97EBB317-9662-4FDC-8A5B-C9B52E432811}" srcOrd="0" destOrd="0" presId="urn:microsoft.com/office/officeart/2005/8/layout/cycle5"/>
    <dgm:cxn modelId="{42BC69BA-4C42-4BEE-83AD-C8C129366441}" type="presOf" srcId="{A5C06681-9948-4B21-999E-370AB85B4121}" destId="{163AA190-4D8C-4165-BDD5-A2670D75139C}" srcOrd="0" destOrd="0" presId="urn:microsoft.com/office/officeart/2005/8/layout/cycle5"/>
    <dgm:cxn modelId="{7F310E0D-5EEE-44E0-BBAA-0CEF7BBFB7F6}" type="presOf" srcId="{A9B61DDF-E18A-456A-B894-E8AB66FF5E14}" destId="{1A5EBAD6-807B-4E37-BFB0-9E0B53085B6D}" srcOrd="0" destOrd="0" presId="urn:microsoft.com/office/officeart/2005/8/layout/cycle5"/>
    <dgm:cxn modelId="{7A6A4756-C543-4AF5-9952-4F5C841DFFC4}" type="presOf" srcId="{334673E9-B8F2-4DF0-97E9-7B278BED09F0}" destId="{8207685E-80C8-43D7-B493-F7F5A61C1E48}" srcOrd="0" destOrd="0" presId="urn:microsoft.com/office/officeart/2005/8/layout/cycle5"/>
    <dgm:cxn modelId="{F21E9D8F-5EBA-4B81-8493-595331CEA25C}" srcId="{11B9B878-1768-4DE7-91C3-E04899E9F8A9}" destId="{1946404A-1750-495E-AF65-960E9A21BE40}" srcOrd="3" destOrd="0" parTransId="{6779D457-6EF2-4772-8A37-DE6563526B76}" sibTransId="{4AFE3272-9A4F-4E9C-A393-6B7FB9BEBCD6}"/>
    <dgm:cxn modelId="{46370AA6-F5E0-4196-92CD-26AD9957A05E}" type="presOf" srcId="{70C6C049-CBFA-4846-9262-5684194D412B}" destId="{DCD6CE98-6520-405C-987D-12D7F72095A8}" srcOrd="0" destOrd="0" presId="urn:microsoft.com/office/officeart/2005/8/layout/cycle5"/>
    <dgm:cxn modelId="{AE927D15-9BC7-422A-B70B-73F7DBAD32BB}" srcId="{11B9B878-1768-4DE7-91C3-E04899E9F8A9}" destId="{FAB3EAF1-8327-43EA-9E06-96ACBCC1DDB6}" srcOrd="1" destOrd="0" parTransId="{891230EB-3E0D-4F93-8ACF-F2085A004150}" sibTransId="{6BD0175A-C5A8-4461-A2B8-C8D5E9784153}"/>
    <dgm:cxn modelId="{7A26B943-7C9D-4B1A-96D6-BCDF80182BF8}" type="presOf" srcId="{6BD0175A-C5A8-4461-A2B8-C8D5E9784153}" destId="{71796AAE-45AB-461C-8CED-0B47EDDCAD23}" srcOrd="0" destOrd="0" presId="urn:microsoft.com/office/officeart/2005/8/layout/cycle5"/>
    <dgm:cxn modelId="{51DD188B-90EC-4219-AD74-F96B001EFD9D}" type="presOf" srcId="{4AFE3272-9A4F-4E9C-A393-6B7FB9BEBCD6}" destId="{80607BAC-0A9D-494D-8A57-0FFE3DC28DCB}" srcOrd="0" destOrd="0" presId="urn:microsoft.com/office/officeart/2005/8/layout/cycle5"/>
    <dgm:cxn modelId="{0FD46818-1817-430C-A31F-D1CE9745779A}" srcId="{11B9B878-1768-4DE7-91C3-E04899E9F8A9}" destId="{166C63B4-6682-4504-9E5D-E975A86ABC16}" srcOrd="7" destOrd="0" parTransId="{EED116BF-38F0-466C-BC47-3D2920D420D1}" sibTransId="{7489E76B-C21C-47FE-BC75-6B42748031B0}"/>
    <dgm:cxn modelId="{DD40ED5C-E872-4D95-873D-C4DFE5D184DD}" srcId="{11B9B878-1768-4DE7-91C3-E04899E9F8A9}" destId="{FB38184D-DA0E-46B8-9C6A-9EC458ABDD18}" srcOrd="2" destOrd="0" parTransId="{AD07BC56-B404-4D5B-B505-C72BE4519F3E}" sibTransId="{334673E9-B8F2-4DF0-97E9-7B278BED09F0}"/>
    <dgm:cxn modelId="{FA8680DA-76EB-4B4F-93A9-B2552FE32701}" type="presParOf" srcId="{3681C5E4-45AF-4F6B-9215-C811DB1B3B9F}" destId="{DAB11834-98C9-4BE0-96CB-460AAA734D40}" srcOrd="0" destOrd="0" presId="urn:microsoft.com/office/officeart/2005/8/layout/cycle5"/>
    <dgm:cxn modelId="{239B2F3E-E810-4034-A5D8-5EB738BFB48E}" type="presParOf" srcId="{3681C5E4-45AF-4F6B-9215-C811DB1B3B9F}" destId="{91D73BD1-079C-4E47-A1DA-4D60CEA8CC05}" srcOrd="1" destOrd="0" presId="urn:microsoft.com/office/officeart/2005/8/layout/cycle5"/>
    <dgm:cxn modelId="{614EC051-A6D6-43D2-B45C-FE5C8826695B}" type="presParOf" srcId="{3681C5E4-45AF-4F6B-9215-C811DB1B3B9F}" destId="{9FA14F54-B71D-4612-88E0-EDCD11F7FE50}" srcOrd="2" destOrd="0" presId="urn:microsoft.com/office/officeart/2005/8/layout/cycle5"/>
    <dgm:cxn modelId="{2E04ED82-853A-43CB-BAA8-4A20BEA80D00}" type="presParOf" srcId="{3681C5E4-45AF-4F6B-9215-C811DB1B3B9F}" destId="{1A168E04-DA28-4CB5-8C84-6FBE4C3FAF6A}" srcOrd="3" destOrd="0" presId="urn:microsoft.com/office/officeart/2005/8/layout/cycle5"/>
    <dgm:cxn modelId="{8A3C57AA-615C-4935-B62D-C477CD6C7432}" type="presParOf" srcId="{3681C5E4-45AF-4F6B-9215-C811DB1B3B9F}" destId="{995D37A4-87A6-4487-B80A-E4BDC3626363}" srcOrd="4" destOrd="0" presId="urn:microsoft.com/office/officeart/2005/8/layout/cycle5"/>
    <dgm:cxn modelId="{24AC2786-D2BB-4F01-AFC0-BF071CCDC30C}" type="presParOf" srcId="{3681C5E4-45AF-4F6B-9215-C811DB1B3B9F}" destId="{71796AAE-45AB-461C-8CED-0B47EDDCAD23}" srcOrd="5" destOrd="0" presId="urn:microsoft.com/office/officeart/2005/8/layout/cycle5"/>
    <dgm:cxn modelId="{8149094B-3059-4CBB-8952-CCE344F893CF}" type="presParOf" srcId="{3681C5E4-45AF-4F6B-9215-C811DB1B3B9F}" destId="{A60750F8-93A7-44D6-8A9D-2405FE0F5A13}" srcOrd="6" destOrd="0" presId="urn:microsoft.com/office/officeart/2005/8/layout/cycle5"/>
    <dgm:cxn modelId="{8F10F2AC-14CE-4331-BF64-26433724E4B4}" type="presParOf" srcId="{3681C5E4-45AF-4F6B-9215-C811DB1B3B9F}" destId="{8BA1A909-CAA5-4713-B97B-F45FA228D4EF}" srcOrd="7" destOrd="0" presId="urn:microsoft.com/office/officeart/2005/8/layout/cycle5"/>
    <dgm:cxn modelId="{0DD64267-7A22-42FE-B840-C4572F7A512C}" type="presParOf" srcId="{3681C5E4-45AF-4F6B-9215-C811DB1B3B9F}" destId="{8207685E-80C8-43D7-B493-F7F5A61C1E48}" srcOrd="8" destOrd="0" presId="urn:microsoft.com/office/officeart/2005/8/layout/cycle5"/>
    <dgm:cxn modelId="{9D12670E-EDC8-4C99-AA42-C80B8556A0B9}" type="presParOf" srcId="{3681C5E4-45AF-4F6B-9215-C811DB1B3B9F}" destId="{97EBB317-9662-4FDC-8A5B-C9B52E432811}" srcOrd="9" destOrd="0" presId="urn:microsoft.com/office/officeart/2005/8/layout/cycle5"/>
    <dgm:cxn modelId="{D21C4086-1FD1-4AA0-8E56-43172567A6D9}" type="presParOf" srcId="{3681C5E4-45AF-4F6B-9215-C811DB1B3B9F}" destId="{47AB97A4-31AA-4590-9DA7-4FF56012BEF7}" srcOrd="10" destOrd="0" presId="urn:microsoft.com/office/officeart/2005/8/layout/cycle5"/>
    <dgm:cxn modelId="{74E9DCAB-7BA4-43A6-AF4A-C6406994CC70}" type="presParOf" srcId="{3681C5E4-45AF-4F6B-9215-C811DB1B3B9F}" destId="{80607BAC-0A9D-494D-8A57-0FFE3DC28DCB}" srcOrd="11" destOrd="0" presId="urn:microsoft.com/office/officeart/2005/8/layout/cycle5"/>
    <dgm:cxn modelId="{A4397575-DC03-4463-91FE-C88F8D7E5B35}" type="presParOf" srcId="{3681C5E4-45AF-4F6B-9215-C811DB1B3B9F}" destId="{DCD6CE98-6520-405C-987D-12D7F72095A8}" srcOrd="12" destOrd="0" presId="urn:microsoft.com/office/officeart/2005/8/layout/cycle5"/>
    <dgm:cxn modelId="{F2E34F17-B7C9-4FCE-980A-C0ECA7DE68AF}" type="presParOf" srcId="{3681C5E4-45AF-4F6B-9215-C811DB1B3B9F}" destId="{2787088F-38A8-4C18-9259-1BBE40728EA2}" srcOrd="13" destOrd="0" presId="urn:microsoft.com/office/officeart/2005/8/layout/cycle5"/>
    <dgm:cxn modelId="{89A2AF8E-05B9-4188-B5B1-45BDA9B70CA0}" type="presParOf" srcId="{3681C5E4-45AF-4F6B-9215-C811DB1B3B9F}" destId="{5DC650D0-2ED4-4008-8B5B-595CA685FEA7}" srcOrd="14" destOrd="0" presId="urn:microsoft.com/office/officeart/2005/8/layout/cycle5"/>
    <dgm:cxn modelId="{5B3226EC-3131-4704-8060-8F99BFC18461}" type="presParOf" srcId="{3681C5E4-45AF-4F6B-9215-C811DB1B3B9F}" destId="{5D49B55C-B01E-469C-A23E-BEF93F455330}" srcOrd="15" destOrd="0" presId="urn:microsoft.com/office/officeart/2005/8/layout/cycle5"/>
    <dgm:cxn modelId="{034A3766-7FB1-4A01-8B38-7798FCAA4929}" type="presParOf" srcId="{3681C5E4-45AF-4F6B-9215-C811DB1B3B9F}" destId="{8BFF5DC1-E3EF-4983-978F-10EAC2EED4CE}" srcOrd="16" destOrd="0" presId="urn:microsoft.com/office/officeart/2005/8/layout/cycle5"/>
    <dgm:cxn modelId="{9115CA83-31FC-401D-8B50-21FD329ECA10}" type="presParOf" srcId="{3681C5E4-45AF-4F6B-9215-C811DB1B3B9F}" destId="{1A5EBAD6-807B-4E37-BFB0-9E0B53085B6D}" srcOrd="17" destOrd="0" presId="urn:microsoft.com/office/officeart/2005/8/layout/cycle5"/>
    <dgm:cxn modelId="{CCC9FDB3-1F83-4893-9774-AA72594C0CC8}" type="presParOf" srcId="{3681C5E4-45AF-4F6B-9215-C811DB1B3B9F}" destId="{163AA190-4D8C-4165-BDD5-A2670D75139C}" srcOrd="18" destOrd="0" presId="urn:microsoft.com/office/officeart/2005/8/layout/cycle5"/>
    <dgm:cxn modelId="{BD2C07FD-95EF-40FB-9956-33DAEDCCAC4F}" type="presParOf" srcId="{3681C5E4-45AF-4F6B-9215-C811DB1B3B9F}" destId="{9D08874D-84AE-458E-A8E2-0943D764F493}" srcOrd="19" destOrd="0" presId="urn:microsoft.com/office/officeart/2005/8/layout/cycle5"/>
    <dgm:cxn modelId="{24EFECAA-9E1E-4426-972D-B7B95BEC7479}" type="presParOf" srcId="{3681C5E4-45AF-4F6B-9215-C811DB1B3B9F}" destId="{B4485909-571E-42A6-8C14-DC3F44A34E31}" srcOrd="20" destOrd="0" presId="urn:microsoft.com/office/officeart/2005/8/layout/cycle5"/>
    <dgm:cxn modelId="{A5D617D5-D9CB-4C21-9B62-07F00EA2E18C}" type="presParOf" srcId="{3681C5E4-45AF-4F6B-9215-C811DB1B3B9F}" destId="{E0C7693F-04B1-4278-AD74-2B670498B8CF}" srcOrd="21" destOrd="0" presId="urn:microsoft.com/office/officeart/2005/8/layout/cycle5"/>
    <dgm:cxn modelId="{D2F9AFF8-9B3A-456A-9474-6C2193B019F2}" type="presParOf" srcId="{3681C5E4-45AF-4F6B-9215-C811DB1B3B9F}" destId="{CB80DDF5-6763-4355-8456-458039C8A0CA}" srcOrd="22" destOrd="0" presId="urn:microsoft.com/office/officeart/2005/8/layout/cycle5"/>
    <dgm:cxn modelId="{789CE3BF-7CB8-443F-9694-BE9A6C13DD09}" type="presParOf" srcId="{3681C5E4-45AF-4F6B-9215-C811DB1B3B9F}" destId="{6472973E-D9AC-4A5C-88C8-59109E532F0B}" srcOrd="23"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A1EB9-DB0B-4E84-A13A-E2EB835B4398}" type="datetimeFigureOut">
              <a:rPr lang="en-US" smtClean="0"/>
              <a:pPr/>
              <a:t>8/8/2017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786A89-266B-4256-B7A0-7D8E166BFD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miter lim="800000"/>
            <a:headEnd/>
            <a:tailEnd/>
          </a:ln>
        </p:spPr>
        <p:txBody>
          <a:bodyPr/>
          <a:lstStyle/>
          <a:p>
            <a:fld id="{CF4743E2-BE03-4E03-9974-B0BB9E73BD9C}" type="slidenum">
              <a:rPr lang="en-US"/>
              <a:pPr/>
              <a:t>37</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8/8/2017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8/8/2017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8/8/2017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8/8/2017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8/8/2017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ms.about.com/od/glossary/g/trial_protocol.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620000" cy="4800599"/>
          </a:xfrm>
        </p:spPr>
        <p:txBody>
          <a:bodyPr>
            <a:normAutofit fontScale="90000"/>
          </a:bodyPr>
          <a:lstStyle/>
          <a:p>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Research methodology</a:t>
            </a:r>
            <a:br>
              <a:rPr lang="en-IN" dirty="0" smtClean="0"/>
            </a:br>
            <a:r>
              <a:rPr lang="en-IN" dirty="0" smtClean="0"/>
              <a:t/>
            </a:r>
            <a:br>
              <a:rPr lang="en-IN" dirty="0" smtClean="0"/>
            </a:br>
            <a:endParaRPr lang="en-IN" dirty="0"/>
          </a:p>
        </p:txBody>
      </p:sp>
      <p:sp>
        <p:nvSpPr>
          <p:cNvPr id="3" name="Subtitle 2"/>
          <p:cNvSpPr>
            <a:spLocks noGrp="1"/>
          </p:cNvSpPr>
          <p:nvPr>
            <p:ph type="subTitle" idx="1"/>
          </p:nvPr>
        </p:nvSpPr>
        <p:spPr>
          <a:xfrm>
            <a:off x="3354442" y="4495800"/>
            <a:ext cx="5114778" cy="1524000"/>
          </a:xfrm>
        </p:spPr>
        <p:txBody>
          <a:bodyPr/>
          <a:lstStyle/>
          <a:p>
            <a:r>
              <a:rPr lang="en-IN" dirty="0" smtClean="0"/>
              <a:t>by</a:t>
            </a:r>
            <a:br>
              <a:rPr lang="en-IN" dirty="0" smtClean="0"/>
            </a:br>
            <a:r>
              <a:rPr lang="en-IN" dirty="0" err="1" smtClean="0"/>
              <a:t>Dr.Y.Vijila</a:t>
            </a:r>
            <a:endParaRPr lang="en-IN" dirty="0"/>
          </a:p>
        </p:txBody>
      </p:sp>
      <p:pic>
        <p:nvPicPr>
          <p:cNvPr id="1026" name="Picture 2" descr="D:\2015- I sem\Research Methodology\researcher.jpg"/>
          <p:cNvPicPr>
            <a:picLocks noChangeAspect="1" noChangeArrowheads="1"/>
          </p:cNvPicPr>
          <p:nvPr/>
        </p:nvPicPr>
        <p:blipFill>
          <a:blip r:embed="rId2"/>
          <a:srcRect/>
          <a:stretch>
            <a:fillRect/>
          </a:stretch>
        </p:blipFill>
        <p:spPr bwMode="auto">
          <a:xfrm>
            <a:off x="0" y="685800"/>
            <a:ext cx="5257800" cy="2133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search-process-1.gif"/>
          <p:cNvPicPr>
            <a:picLocks noGrp="1" noChangeAspect="1"/>
          </p:cNvPicPr>
          <p:nvPr>
            <p:ph idx="1"/>
          </p:nvPr>
        </p:nvPicPr>
        <p:blipFill>
          <a:blip r:embed="rId2"/>
          <a:stretch>
            <a:fillRect/>
          </a:stretch>
        </p:blipFill>
        <p:spPr>
          <a:xfrm>
            <a:off x="0" y="-1"/>
            <a:ext cx="9144000" cy="6858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Relevance/Needs</a:t>
            </a:r>
            <a:endParaRPr lang="en-IN" dirty="0"/>
          </a:p>
        </p:txBody>
      </p:sp>
      <p:sp>
        <p:nvSpPr>
          <p:cNvPr id="3" name="Content Placeholder 2"/>
          <p:cNvSpPr>
            <a:spLocks noGrp="1"/>
          </p:cNvSpPr>
          <p:nvPr>
            <p:ph idx="1"/>
          </p:nvPr>
        </p:nvSpPr>
        <p:spPr/>
        <p:txBody>
          <a:bodyPr/>
          <a:lstStyle/>
          <a:p>
            <a:r>
              <a:rPr lang="en-IN" dirty="0" smtClean="0"/>
              <a:t>Provide guidance to social planning</a:t>
            </a:r>
          </a:p>
          <a:p>
            <a:r>
              <a:rPr lang="en-IN" dirty="0" smtClean="0"/>
              <a:t>Facilitates control by providing knowledge</a:t>
            </a:r>
          </a:p>
          <a:p>
            <a:r>
              <a:rPr lang="en-IN" dirty="0" smtClean="0"/>
              <a:t>Knowledge is </a:t>
            </a:r>
            <a:r>
              <a:rPr lang="en-IN" dirty="0" err="1" smtClean="0"/>
              <a:t>enlightment</a:t>
            </a:r>
            <a:endParaRPr lang="en-IN" dirty="0" smtClean="0"/>
          </a:p>
          <a:p>
            <a:r>
              <a:rPr lang="en-IN" dirty="0" smtClean="0"/>
              <a:t>Suggests effective remedial measures</a:t>
            </a:r>
          </a:p>
          <a:p>
            <a:r>
              <a:rPr lang="en-IN" dirty="0" smtClean="0"/>
              <a:t>Affords sound basis for prediction</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Autofit/>
          </a:bodyPr>
          <a:lstStyle/>
          <a:p>
            <a:r>
              <a:rPr lang="en-IN" sz="2800" dirty="0" smtClean="0"/>
              <a:t>In addition to what has been stated above, the significance of research can also be understood</a:t>
            </a:r>
          </a:p>
          <a:p>
            <a:r>
              <a:rPr lang="en-IN" sz="2800" dirty="0" smtClean="0"/>
              <a:t>keeping in view the following points:</a:t>
            </a:r>
          </a:p>
          <a:p>
            <a:r>
              <a:rPr lang="en-IN" sz="2800" dirty="0" smtClean="0"/>
              <a:t>(a) To those students who are to write a master’s or Ph.D. thesis, research may mean a careerism or a way to attain a high position in the social structure;</a:t>
            </a:r>
          </a:p>
          <a:p>
            <a:r>
              <a:rPr lang="en-IN" sz="2800" dirty="0" smtClean="0"/>
              <a:t>(b) To professionals in research methodology, research may mean a source of livelihood;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r>
              <a:rPr lang="en-IN" sz="2400" dirty="0" smtClean="0"/>
              <a:t>(c) To philosophers and thinkers, research may mean the outlet for new ideas and insights;</a:t>
            </a:r>
          </a:p>
          <a:p>
            <a:r>
              <a:rPr lang="en-IN" sz="2400" dirty="0" smtClean="0"/>
              <a:t>(d) To literary men and women, research may mean the development of new styles and creative work;</a:t>
            </a:r>
          </a:p>
          <a:p>
            <a:r>
              <a:rPr lang="en-IN" sz="2400" dirty="0" smtClean="0"/>
              <a:t>(e) To analysts and intellectuals, research may mean the generalisations of new theories.</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00B050"/>
                </a:solidFill>
              </a:rPr>
              <a:t>Criteria of Good Research</a:t>
            </a:r>
            <a:endParaRPr lang="en-IN" dirty="0">
              <a:solidFill>
                <a:srgbClr val="00B050"/>
              </a:solidFill>
            </a:endParaRPr>
          </a:p>
        </p:txBody>
      </p:sp>
      <p:sp>
        <p:nvSpPr>
          <p:cNvPr id="3" name="Content Placeholder 2"/>
          <p:cNvSpPr>
            <a:spLocks noGrp="1"/>
          </p:cNvSpPr>
          <p:nvPr>
            <p:ph idx="1"/>
          </p:nvPr>
        </p:nvSpPr>
        <p:spPr/>
        <p:txBody>
          <a:bodyPr/>
          <a:lstStyle/>
          <a:p>
            <a:r>
              <a:rPr lang="en-IN" dirty="0" smtClean="0"/>
              <a:t>The purpose of the research should be clearly defined and common concepts be used.</a:t>
            </a:r>
          </a:p>
          <a:p>
            <a:pPr algn="just"/>
            <a:r>
              <a:rPr lang="en-IN" dirty="0" smtClean="0"/>
              <a:t> The research procedure used should be described in sufficient detail to permit another</a:t>
            </a:r>
          </a:p>
          <a:p>
            <a:pPr algn="just">
              <a:buNone/>
            </a:pPr>
            <a:r>
              <a:rPr lang="en-IN" dirty="0" smtClean="0"/>
              <a:t>    researcher to repeat the research for further advancement, keeping the continuity of what</a:t>
            </a:r>
          </a:p>
          <a:p>
            <a:pPr algn="just">
              <a:buNone/>
            </a:pPr>
            <a:r>
              <a:rPr lang="en-IN" dirty="0" smtClean="0"/>
              <a:t>    has already been attained.</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IN" dirty="0" smtClean="0">
                <a:solidFill>
                  <a:schemeClr val="accent2">
                    <a:lumMod val="75000"/>
                  </a:schemeClr>
                </a:solidFill>
              </a:rPr>
              <a:t>The procedural design </a:t>
            </a:r>
            <a:r>
              <a:rPr lang="en-IN" dirty="0" smtClean="0"/>
              <a:t>of the research should be carefully planned to yield results that are</a:t>
            </a:r>
          </a:p>
          <a:p>
            <a:pPr>
              <a:buNone/>
            </a:pPr>
            <a:r>
              <a:rPr lang="en-IN" dirty="0" smtClean="0"/>
              <a:t>    </a:t>
            </a:r>
            <a:r>
              <a:rPr lang="en-IN" dirty="0" smtClean="0">
                <a:solidFill>
                  <a:schemeClr val="accent2">
                    <a:lumMod val="75000"/>
                  </a:schemeClr>
                </a:solidFill>
              </a:rPr>
              <a:t>as objective as possible</a:t>
            </a:r>
            <a:r>
              <a:rPr lang="en-IN" dirty="0" smtClean="0"/>
              <a:t>.</a:t>
            </a:r>
          </a:p>
          <a:p>
            <a:r>
              <a:rPr lang="en-IN" dirty="0" smtClean="0"/>
              <a:t> The researcher should report with complete frankness, flaws in procedural design and</a:t>
            </a:r>
          </a:p>
          <a:p>
            <a:pPr>
              <a:buNone/>
            </a:pPr>
            <a:r>
              <a:rPr lang="en-IN" dirty="0" smtClean="0"/>
              <a:t>    estimate their effects upon the findings.</a:t>
            </a:r>
          </a:p>
          <a:p>
            <a:r>
              <a:rPr lang="en-IN" dirty="0" smtClean="0"/>
              <a:t>The analysis of data should be sufficiently adequate to reveal its significance and the     methods of analysis used should be appropriate. The validity and reliability of the data should be checked carefully.</a:t>
            </a:r>
          </a:p>
          <a:p>
            <a:pPr>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IN" dirty="0" smtClean="0"/>
              <a:t>The analysis of data should be sufficiently adequate to reveal its significance and the     methods of analysis used should be appropriate. The validity and reliability of the data should be checked carefully.</a:t>
            </a:r>
          </a:p>
          <a:p>
            <a:pPr algn="just"/>
            <a:r>
              <a:rPr lang="en-IN" dirty="0" smtClean="0"/>
              <a:t>Conclusions should be confined to those justified by the data of the research and limited to those for which the data provide an adequate basis.</a:t>
            </a:r>
          </a:p>
          <a:p>
            <a:pPr algn="just"/>
            <a:r>
              <a:rPr lang="en-IN" dirty="0" smtClean="0"/>
              <a:t> Greater confidence in research is warranted if the researcher is experienced, has a good     reputation in research and is a person of integrity.</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qualities of a good research</a:t>
            </a:r>
            <a:endParaRPr lang="en-IN" dirty="0"/>
          </a:p>
        </p:txBody>
      </p:sp>
      <p:sp>
        <p:nvSpPr>
          <p:cNvPr id="3" name="Content Placeholder 2"/>
          <p:cNvSpPr>
            <a:spLocks noGrp="1"/>
          </p:cNvSpPr>
          <p:nvPr>
            <p:ph idx="1"/>
          </p:nvPr>
        </p:nvSpPr>
        <p:spPr/>
        <p:txBody>
          <a:bodyPr>
            <a:normAutofit/>
          </a:bodyPr>
          <a:lstStyle/>
          <a:p>
            <a:pPr algn="just"/>
            <a:r>
              <a:rPr lang="en-IN" i="1" dirty="0" smtClean="0"/>
              <a:t>Good research is systematic: It means that research is structured with specified steps to </a:t>
            </a:r>
            <a:r>
              <a:rPr lang="en-IN" dirty="0" smtClean="0"/>
              <a:t>be taken in a specified sequence in accordance with the well defined set of rules. Systematic characteristic of the research does not rule out creative thinking but it certainly does reject the use of guessing and intuition in arriving at conclusions.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a:bodyPr>
          <a:lstStyle/>
          <a:p>
            <a:pPr algn="just"/>
            <a:r>
              <a:rPr lang="en-IN" i="1" dirty="0" smtClean="0"/>
              <a:t>Good research is logical: This implies that research is guided by the rules of logical </a:t>
            </a:r>
            <a:r>
              <a:rPr lang="en-IN" dirty="0" smtClean="0"/>
              <a:t>reasoning and the logical process of induction and deduction are of great value in carrying</a:t>
            </a:r>
          </a:p>
          <a:p>
            <a:pPr algn="just">
              <a:buNone/>
            </a:pPr>
            <a:r>
              <a:rPr lang="en-IN" dirty="0" smtClean="0"/>
              <a:t>   out research.</a:t>
            </a:r>
          </a:p>
          <a:p>
            <a:pPr algn="just">
              <a:buNone/>
            </a:pPr>
            <a:r>
              <a:rPr lang="en-IN" dirty="0" smtClean="0"/>
              <a:t> </a:t>
            </a:r>
            <a:r>
              <a:rPr lang="en-IN" dirty="0" smtClean="0">
                <a:solidFill>
                  <a:schemeClr val="accent2">
                    <a:lumMod val="75000"/>
                  </a:schemeClr>
                </a:solidFill>
              </a:rPr>
              <a:t>Induction</a:t>
            </a:r>
            <a:r>
              <a:rPr lang="en-IN" dirty="0" smtClean="0"/>
              <a:t> is the process of reasoning from a part to the whole whereas </a:t>
            </a:r>
            <a:r>
              <a:rPr lang="en-IN" dirty="0" smtClean="0">
                <a:solidFill>
                  <a:srgbClr val="FF0000"/>
                </a:solidFill>
              </a:rPr>
              <a:t>deduction</a:t>
            </a:r>
            <a:r>
              <a:rPr lang="en-IN" dirty="0" smtClean="0"/>
              <a:t> is the process of reasoning from some premise to a conclusion which follows from that very premise. In fact, logical reasoning makes research more meaningful in the context of decision making.</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i="1" dirty="0" smtClean="0">
                <a:solidFill>
                  <a:srgbClr val="FF0000"/>
                </a:solidFill>
              </a:rPr>
              <a:t>Good research is empirical</a:t>
            </a:r>
            <a:r>
              <a:rPr lang="en-IN" i="1" dirty="0" smtClean="0"/>
              <a:t>: It implies that research is related basically to one or more </a:t>
            </a:r>
            <a:r>
              <a:rPr lang="en-IN" dirty="0" smtClean="0"/>
              <a:t>aspects of a real situation and deals with concrete data that provides a basis for external validity to research results.</a:t>
            </a:r>
          </a:p>
          <a:p>
            <a:r>
              <a:rPr lang="en-IN" i="1" dirty="0" smtClean="0">
                <a:solidFill>
                  <a:srgbClr val="FF0000"/>
                </a:solidFill>
              </a:rPr>
              <a:t>Good research is replicable</a:t>
            </a:r>
            <a:r>
              <a:rPr lang="en-IN" i="1" dirty="0" smtClean="0"/>
              <a:t>: This characteristic allows research results to be verified by </a:t>
            </a:r>
            <a:r>
              <a:rPr lang="en-IN" dirty="0" smtClean="0"/>
              <a:t>replicating the study and thereby building a sound basis for decisions.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Basic concepts and Types of Research</a:t>
            </a:r>
            <a:endParaRPr lang="en-IN" dirty="0"/>
          </a:p>
        </p:txBody>
      </p:sp>
      <p:sp>
        <p:nvSpPr>
          <p:cNvPr id="3" name="Content Placeholder 2"/>
          <p:cNvSpPr>
            <a:spLocks noGrp="1"/>
          </p:cNvSpPr>
          <p:nvPr>
            <p:ph idx="1"/>
          </p:nvPr>
        </p:nvSpPr>
        <p:spPr/>
        <p:txBody>
          <a:bodyPr>
            <a:normAutofit/>
          </a:bodyPr>
          <a:lstStyle/>
          <a:p>
            <a:r>
              <a:rPr lang="en-IN" b="1" dirty="0" smtClean="0"/>
              <a:t>Meaning of research</a:t>
            </a:r>
          </a:p>
          <a:p>
            <a:r>
              <a:rPr lang="en-IN" b="1" dirty="0" smtClean="0"/>
              <a:t>The Research Question/Problem</a:t>
            </a:r>
          </a:p>
          <a:p>
            <a:r>
              <a:rPr lang="en-IN" b="1" dirty="0" smtClean="0"/>
              <a:t>The Hypothesis</a:t>
            </a:r>
          </a:p>
          <a:p>
            <a:r>
              <a:rPr lang="en-IN" b="1" dirty="0" smtClean="0"/>
              <a:t>Defining the Instrument</a:t>
            </a:r>
          </a:p>
          <a:p>
            <a:r>
              <a:rPr lang="en-IN" b="1" dirty="0" smtClean="0"/>
              <a:t> Gathering Data</a:t>
            </a:r>
          </a:p>
          <a:p>
            <a:r>
              <a:rPr lang="en-IN" b="1" dirty="0" smtClean="0"/>
              <a:t> Analyzing Data</a:t>
            </a:r>
          </a:p>
          <a:p>
            <a:r>
              <a:rPr lang="en-IN" b="1" dirty="0" smtClean="0"/>
              <a:t>Drawing Conclusions</a:t>
            </a:r>
          </a:p>
          <a:p>
            <a:r>
              <a:rPr lang="en-IN" b="1" dirty="0" smtClean="0"/>
              <a:t>Discussion</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research</a:t>
            </a:r>
            <a:endParaRPr lang="en-IN" dirty="0"/>
          </a:p>
        </p:txBody>
      </p:sp>
      <p:sp>
        <p:nvSpPr>
          <p:cNvPr id="3" name="Content Placeholder 2"/>
          <p:cNvSpPr>
            <a:spLocks noGrp="1"/>
          </p:cNvSpPr>
          <p:nvPr>
            <p:ph idx="1"/>
          </p:nvPr>
        </p:nvSpPr>
        <p:spPr/>
        <p:txBody>
          <a:bodyPr>
            <a:normAutofit/>
          </a:bodyPr>
          <a:lstStyle/>
          <a:p>
            <a:r>
              <a:rPr lang="en-IN" dirty="0" smtClean="0"/>
              <a:t>Pure- Basic/Methodologically correct</a:t>
            </a:r>
          </a:p>
          <a:p>
            <a:r>
              <a:rPr lang="en-IN" dirty="0" smtClean="0"/>
              <a:t>Applied</a:t>
            </a:r>
          </a:p>
          <a:p>
            <a:r>
              <a:rPr lang="en-IN" dirty="0" smtClean="0"/>
              <a:t>Basic</a:t>
            </a:r>
          </a:p>
          <a:p>
            <a:r>
              <a:rPr lang="en-IN" dirty="0" smtClean="0"/>
              <a:t>Descriptive</a:t>
            </a:r>
          </a:p>
          <a:p>
            <a:r>
              <a:rPr lang="en-IN" dirty="0" smtClean="0"/>
              <a:t>Explorative</a:t>
            </a:r>
          </a:p>
          <a:p>
            <a:r>
              <a:rPr lang="en-IN" dirty="0" smtClean="0"/>
              <a:t>Predictive</a:t>
            </a:r>
          </a:p>
          <a:p>
            <a:r>
              <a:rPr lang="en-IN" dirty="0" smtClean="0"/>
              <a:t>Qualitative</a:t>
            </a:r>
          </a:p>
          <a:p>
            <a:r>
              <a:rPr lang="en-IN" dirty="0" smtClean="0"/>
              <a:t>Quantitative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Selection of Topic of Research</a:t>
            </a:r>
            <a:endParaRPr lang="en-IN" dirty="0"/>
          </a:p>
        </p:txBody>
      </p:sp>
      <p:pic>
        <p:nvPicPr>
          <p:cNvPr id="5" name="Content Placeholder 4" descr="1.jpg"/>
          <p:cNvPicPr>
            <a:picLocks noGrp="1" noChangeAspect="1"/>
          </p:cNvPicPr>
          <p:nvPr>
            <p:ph idx="1"/>
          </p:nvPr>
        </p:nvPicPr>
        <p:blipFill>
          <a:blip r:embed="rId2"/>
          <a:stretch>
            <a:fillRect/>
          </a:stretch>
        </p:blipFill>
        <p:spPr>
          <a:xfrm>
            <a:off x="2647950" y="3232944"/>
            <a:ext cx="2857500" cy="16002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Problem formulation involves</a:t>
            </a:r>
            <a:br>
              <a:rPr lang="en-IN" dirty="0" smtClean="0"/>
            </a:br>
            <a:endParaRPr lang="en-IN" dirty="0"/>
          </a:p>
        </p:txBody>
      </p:sp>
      <p:sp>
        <p:nvSpPr>
          <p:cNvPr id="3" name="Content Placeholder 2"/>
          <p:cNvSpPr>
            <a:spLocks noGrp="1"/>
          </p:cNvSpPr>
          <p:nvPr>
            <p:ph idx="1"/>
          </p:nvPr>
        </p:nvSpPr>
        <p:spPr/>
        <p:txBody>
          <a:bodyPr/>
          <a:lstStyle/>
          <a:p>
            <a:r>
              <a:rPr lang="en-IN" dirty="0" smtClean="0"/>
              <a:t> “moving to and from different levels of</a:t>
            </a:r>
          </a:p>
          <a:p>
            <a:r>
              <a:rPr lang="en-IN" dirty="0" smtClean="0"/>
              <a:t>abstraction and generality” (Punch 2000)</a:t>
            </a:r>
          </a:p>
          <a:p>
            <a:r>
              <a:rPr lang="en-IN" dirty="0" smtClean="0"/>
              <a:t> “a progressive sharpening of concepts and</a:t>
            </a:r>
          </a:p>
          <a:p>
            <a:r>
              <a:rPr lang="en-IN" dirty="0" smtClean="0"/>
              <a:t>a progressive narrowing of scope” (</a:t>
            </a:r>
            <a:r>
              <a:rPr lang="en-IN" dirty="0" err="1" smtClean="0"/>
              <a:t>Selltiz</a:t>
            </a:r>
            <a:endParaRPr lang="en-IN" dirty="0" smtClean="0"/>
          </a:p>
          <a:p>
            <a:r>
              <a:rPr lang="en-IN" dirty="0" smtClean="0"/>
              <a:t>1976)</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6705600"/>
          </a:xfrm>
        </p:spPr>
        <p:txBody>
          <a:bodyPr>
            <a:normAutofit/>
          </a:bodyPr>
          <a:lstStyle/>
          <a:p>
            <a:endParaRPr lang="en-IN" dirty="0"/>
          </a:p>
        </p:txBody>
      </p:sp>
      <p:graphicFrame>
        <p:nvGraphicFramePr>
          <p:cNvPr id="6" name="Diagram 5"/>
          <p:cNvGraphicFramePr/>
          <p:nvPr/>
        </p:nvGraphicFramePr>
        <p:xfrm>
          <a:off x="457200" y="304800"/>
          <a:ext cx="85344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2895600" y="2667000"/>
            <a:ext cx="3733800" cy="830997"/>
          </a:xfrm>
          <a:prstGeom prst="rect">
            <a:avLst/>
          </a:prstGeom>
        </p:spPr>
        <p:txBody>
          <a:bodyPr wrap="square">
            <a:spAutoFit/>
          </a:bodyPr>
          <a:lstStyle/>
          <a:p>
            <a:r>
              <a:rPr lang="en-IN" sz="2400" b="1" dirty="0" smtClean="0">
                <a:solidFill>
                  <a:schemeClr val="accent2">
                    <a:lumMod val="75000"/>
                  </a:schemeClr>
                </a:solidFill>
              </a:rPr>
              <a:t>(Most abstract &amp; general)</a:t>
            </a:r>
          </a:p>
          <a:p>
            <a:r>
              <a:rPr lang="en-IN" sz="2400" b="1" dirty="0" smtClean="0">
                <a:solidFill>
                  <a:schemeClr val="accent2">
                    <a:lumMod val="75000"/>
                  </a:schemeClr>
                </a:solidFill>
              </a:rPr>
              <a:t>(Most concrete &amp; specific)</a:t>
            </a:r>
            <a:endParaRPr lang="en-IN" sz="24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slide_60.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IN" b="1" dirty="0" smtClean="0">
                <a:solidFill>
                  <a:schemeClr val="accent2">
                    <a:lumMod val="75000"/>
                  </a:schemeClr>
                </a:solidFill>
              </a:rPr>
              <a:t>There must be an individual or a group which has some difficulty or the problem.</a:t>
            </a:r>
          </a:p>
          <a:p>
            <a:r>
              <a:rPr lang="en-IN" dirty="0" smtClean="0"/>
              <a:t>(ii) There must be some objective(s) to be attained.</a:t>
            </a:r>
          </a:p>
          <a:p>
            <a:r>
              <a:rPr lang="en-IN" dirty="0" smtClean="0"/>
              <a:t>(iv) There must remain some doubt in the mind of a researcher with regard to the selection of alternatives.</a:t>
            </a:r>
          </a:p>
          <a:p>
            <a:r>
              <a:rPr lang="en-IN" dirty="0" smtClean="0"/>
              <a:t> (v) There must be some environment(s) to which the difficulty pertains.</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chemeClr val="accent5">
                    <a:lumMod val="75000"/>
                  </a:schemeClr>
                </a:solidFill>
              </a:rPr>
              <a:t>NECESSITY OF DEFINING THE PROBLEM</a:t>
            </a:r>
            <a:endParaRPr lang="en-IN" dirty="0">
              <a:solidFill>
                <a:schemeClr val="accent5">
                  <a:lumMod val="75000"/>
                </a:schemeClr>
              </a:solidFill>
            </a:endParaRPr>
          </a:p>
        </p:txBody>
      </p:sp>
      <p:sp>
        <p:nvSpPr>
          <p:cNvPr id="3" name="Content Placeholder 2"/>
          <p:cNvSpPr>
            <a:spLocks noGrp="1"/>
          </p:cNvSpPr>
          <p:nvPr>
            <p:ph idx="1"/>
          </p:nvPr>
        </p:nvSpPr>
        <p:spPr/>
        <p:txBody>
          <a:bodyPr>
            <a:normAutofit/>
          </a:bodyPr>
          <a:lstStyle/>
          <a:p>
            <a:r>
              <a:rPr lang="en-IN" dirty="0" smtClean="0"/>
              <a:t>A proper definition of research problem will enable the researcher to be on the track whereas an ill-defined problem may create hurdles. </a:t>
            </a:r>
          </a:p>
          <a:p>
            <a:r>
              <a:rPr lang="en-IN" dirty="0" smtClean="0"/>
              <a:t>Questions like: What data are to be collected? What characteristics of data are relevant and need to be studied?</a:t>
            </a:r>
          </a:p>
          <a:p>
            <a:r>
              <a:rPr lang="en-IN" dirty="0" smtClean="0"/>
              <a:t> What relations are to be explored. What techniques are to be used for the purpose?</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chemeClr val="accent5">
                    <a:lumMod val="75000"/>
                  </a:schemeClr>
                </a:solidFill>
              </a:rPr>
              <a:t>TECHNIQUE INVOLVED IN DEFINING A PROBLEM</a:t>
            </a:r>
            <a:endParaRPr lang="en-IN" dirty="0">
              <a:solidFill>
                <a:schemeClr val="accent5">
                  <a:lumMod val="75000"/>
                </a:schemeClr>
              </a:solidFill>
            </a:endParaRPr>
          </a:p>
        </p:txBody>
      </p:sp>
      <p:sp>
        <p:nvSpPr>
          <p:cNvPr id="3" name="Content Placeholder 2"/>
          <p:cNvSpPr>
            <a:spLocks noGrp="1"/>
          </p:cNvSpPr>
          <p:nvPr>
            <p:ph idx="1"/>
          </p:nvPr>
        </p:nvSpPr>
        <p:spPr/>
        <p:txBody>
          <a:bodyPr/>
          <a:lstStyle/>
          <a:p>
            <a:r>
              <a:rPr lang="en-IN" dirty="0" smtClean="0"/>
              <a:t>(</a:t>
            </a:r>
            <a:r>
              <a:rPr lang="en-IN" dirty="0" err="1" smtClean="0"/>
              <a:t>i</a:t>
            </a:r>
            <a:r>
              <a:rPr lang="en-IN" dirty="0" smtClean="0"/>
              <a:t>) statement of the problem in a general way; </a:t>
            </a:r>
          </a:p>
          <a:p>
            <a:r>
              <a:rPr lang="en-IN" dirty="0" smtClean="0"/>
              <a:t>(ii)understanding the nature of the problem;</a:t>
            </a:r>
          </a:p>
          <a:p>
            <a:r>
              <a:rPr lang="en-IN" dirty="0" smtClean="0"/>
              <a:t> (iii) surveying the available literature</a:t>
            </a:r>
          </a:p>
          <a:p>
            <a:r>
              <a:rPr lang="en-IN" dirty="0" smtClean="0"/>
              <a:t> (iv) developing the ideas through discussions;</a:t>
            </a:r>
          </a:p>
          <a:p>
            <a:r>
              <a:rPr lang="en-IN" dirty="0" smtClean="0"/>
              <a:t> (v) rephrasing the research problem into a working proposition.</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r>
              <a:rPr lang="en-IN" b="1" dirty="0" smtClean="0">
                <a:solidFill>
                  <a:schemeClr val="accent5">
                    <a:lumMod val="75000"/>
                  </a:schemeClr>
                </a:solidFill>
              </a:rPr>
              <a:t>Technical terms and words or phrases, with special meanings used in the statement of the problem, should be clearly defined.</a:t>
            </a:r>
          </a:p>
          <a:p>
            <a:r>
              <a:rPr lang="en-IN" b="1" dirty="0" smtClean="0">
                <a:solidFill>
                  <a:schemeClr val="accent2">
                    <a:lumMod val="75000"/>
                  </a:schemeClr>
                </a:solidFill>
              </a:rPr>
              <a:t>Basic assumptions or postulates (if any) relating to the research problem should be clearly stated.</a:t>
            </a:r>
          </a:p>
          <a:p>
            <a:r>
              <a:rPr lang="en-IN" dirty="0" smtClean="0"/>
              <a:t>A straight forward statement of the value of the investigation (i.e., the criteria for the selection of the problem) should be provided.</a:t>
            </a:r>
          </a:p>
          <a:p>
            <a:r>
              <a:rPr lang="en-IN" dirty="0" smtClean="0"/>
              <a:t> </a:t>
            </a:r>
            <a:r>
              <a:rPr lang="en-IN" b="1" dirty="0" smtClean="0">
                <a:solidFill>
                  <a:srgbClr val="00B050"/>
                </a:solidFill>
              </a:rPr>
              <a:t>The suitability of the time-period and the sources of data available must also be considered by the researcher in defining the problem.</a:t>
            </a:r>
          </a:p>
          <a:p>
            <a:r>
              <a:rPr lang="en-IN" dirty="0" smtClean="0"/>
              <a:t> The scope of the investigation or the limits within which the problem is to be studied must be mentioned explicitly in defining a research problem.</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smtClean="0"/>
              <a:t>What is a literature review?</a:t>
            </a:r>
            <a:br>
              <a:rPr lang="en-IN" smtClean="0"/>
            </a:br>
            <a:endParaRPr lang="en-IN"/>
          </a:p>
        </p:txBody>
      </p:sp>
      <p:sp>
        <p:nvSpPr>
          <p:cNvPr id="2" name="Content Placeholder 1"/>
          <p:cNvSpPr>
            <a:spLocks noGrp="1"/>
          </p:cNvSpPr>
          <p:nvPr>
            <p:ph idx="1"/>
          </p:nvPr>
        </p:nvSpPr>
        <p:spPr/>
        <p:txBody>
          <a:bodyPr>
            <a:normAutofit/>
          </a:bodyPr>
          <a:lstStyle/>
          <a:p>
            <a:pPr algn="just"/>
            <a:r>
              <a:rPr lang="en-IN" dirty="0" smtClean="0">
                <a:latin typeface="Times New Roman" pitchFamily="18" charset="0"/>
                <a:cs typeface="Times New Roman" pitchFamily="18" charset="0"/>
              </a:rPr>
              <a:t>A literature review is </a:t>
            </a:r>
            <a:r>
              <a:rPr lang="en-IN" i="1" dirty="0" smtClean="0">
                <a:latin typeface="Times New Roman" pitchFamily="18" charset="0"/>
                <a:cs typeface="Times New Roman" pitchFamily="18" charset="0"/>
              </a:rPr>
              <a:t>not</a:t>
            </a:r>
            <a:r>
              <a:rPr lang="en-IN" dirty="0" smtClean="0">
                <a:latin typeface="Times New Roman" pitchFamily="18" charset="0"/>
                <a:cs typeface="Times New Roman" pitchFamily="18" charset="0"/>
              </a:rPr>
              <a:t> an annotated bibliography in which you summarize briefly each article that you have reviewed. While a summary of the what you have read is contained within the literature review, it goes well beyond merely summarizing professional literature. </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Research - Meaning</a:t>
            </a:r>
            <a:endParaRPr lang="en-IN" dirty="0"/>
          </a:p>
        </p:txBody>
      </p:sp>
      <p:sp>
        <p:nvSpPr>
          <p:cNvPr id="3" name="Content Placeholder 2"/>
          <p:cNvSpPr>
            <a:spLocks noGrp="1"/>
          </p:cNvSpPr>
          <p:nvPr>
            <p:ph idx="1"/>
          </p:nvPr>
        </p:nvSpPr>
        <p:spPr/>
        <p:txBody>
          <a:bodyPr>
            <a:normAutofit lnSpcReduction="10000"/>
          </a:bodyPr>
          <a:lstStyle/>
          <a:p>
            <a:pPr algn="just"/>
            <a:r>
              <a:rPr lang="en-IN" b="1" dirty="0" smtClean="0">
                <a:solidFill>
                  <a:srgbClr val="00B050"/>
                </a:solidFill>
              </a:rPr>
              <a:t>search for facts</a:t>
            </a:r>
            <a:r>
              <a:rPr lang="en-IN" dirty="0" smtClean="0"/>
              <a:t>.</a:t>
            </a:r>
          </a:p>
          <a:p>
            <a:pPr algn="just"/>
            <a:r>
              <a:rPr lang="en-IN" dirty="0" smtClean="0"/>
              <a:t>Research is a continuous and dynamic process. Research is the systematic collection ,analysis and interpretation of data to answer a certain question or solve a problem.</a:t>
            </a:r>
          </a:p>
          <a:p>
            <a:pPr algn="just"/>
            <a:r>
              <a:rPr lang="en-IN" dirty="0" smtClean="0"/>
              <a:t>Research is a movement from the known to unknown. </a:t>
            </a:r>
            <a:r>
              <a:rPr lang="en-IN" dirty="0" err="1" smtClean="0"/>
              <a:t>Example:Buying</a:t>
            </a:r>
            <a:r>
              <a:rPr lang="en-IN" dirty="0" smtClean="0"/>
              <a:t> TV</a:t>
            </a:r>
          </a:p>
          <a:p>
            <a:pPr algn="just"/>
            <a:r>
              <a:rPr lang="en-IN" b="1" i="1" dirty="0" smtClean="0"/>
              <a:t>Research is the scholarly pursuit of new knowledge, discovery, or creative activity in an area with the goal of advancing that area's frontiers or boundaries."</a:t>
            </a:r>
            <a:r>
              <a:rPr lang="en-IN" dirty="0" smtClean="0"/>
              <a:t> </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It focuses on a </a:t>
            </a:r>
            <a:r>
              <a:rPr lang="en-IN" i="1" dirty="0" smtClean="0">
                <a:latin typeface="Times New Roman" pitchFamily="18" charset="0"/>
                <a:cs typeface="Times New Roman" pitchFamily="18" charset="0"/>
              </a:rPr>
              <a:t>specific</a:t>
            </a:r>
            <a:r>
              <a:rPr lang="en-IN" dirty="0" smtClean="0">
                <a:latin typeface="Times New Roman" pitchFamily="18" charset="0"/>
                <a:cs typeface="Times New Roman" pitchFamily="18" charset="0"/>
              </a:rPr>
              <a:t> topic of interest to you and includes a </a:t>
            </a:r>
            <a:r>
              <a:rPr lang="en-IN" i="1" dirty="0" smtClean="0">
                <a:latin typeface="Times New Roman" pitchFamily="18" charset="0"/>
                <a:cs typeface="Times New Roman" pitchFamily="18" charset="0"/>
              </a:rPr>
              <a:t>critical analysis</a:t>
            </a:r>
            <a:r>
              <a:rPr lang="en-IN" dirty="0" smtClean="0">
                <a:latin typeface="Times New Roman" pitchFamily="18" charset="0"/>
                <a:cs typeface="Times New Roman" pitchFamily="18" charset="0"/>
              </a:rPr>
              <a:t> of the relationship among different works, and relating this research to your work. It may be written as a stand-alone paper or to provide a theoretical framework and rationale for a research study (such as a thesis or dissertation).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r>
              <a:rPr lang="en-IN" dirty="0" smtClean="0"/>
              <a:t>Un biased</a:t>
            </a:r>
          </a:p>
          <a:p>
            <a:r>
              <a:rPr lang="en-IN" dirty="0" smtClean="0"/>
              <a:t>Comprehensive</a:t>
            </a:r>
          </a:p>
          <a:p>
            <a:r>
              <a:rPr lang="en-IN" dirty="0" smtClean="0"/>
              <a:t>Critical review </a:t>
            </a:r>
          </a:p>
          <a:p>
            <a:r>
              <a:rPr lang="en-IN" dirty="0" smtClean="0"/>
              <a:t>Best use of available knowledge</a:t>
            </a:r>
          </a:p>
          <a:p>
            <a:r>
              <a:rPr lang="en-IN" dirty="0" smtClean="0"/>
              <a:t>Known to unknown</a:t>
            </a:r>
          </a:p>
          <a:p>
            <a:r>
              <a:rPr lang="en-IN" dirty="0" smtClean="0"/>
              <a:t>How others done their study</a:t>
            </a:r>
          </a:p>
          <a:p>
            <a:r>
              <a:rPr lang="en-IN" dirty="0" smtClean="0"/>
              <a:t>It gives steps to carryout your research</a:t>
            </a:r>
          </a:p>
          <a:p>
            <a:r>
              <a:rPr lang="en-IN" dirty="0" err="1" smtClean="0"/>
              <a:t>Published,unpublished</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normAutofit fontScale="92500" lnSpcReduction="10000"/>
          </a:bodyPr>
          <a:lstStyle/>
          <a:p>
            <a:r>
              <a:rPr lang="en-IN" dirty="0" smtClean="0"/>
              <a:t>Gap identification</a:t>
            </a:r>
          </a:p>
          <a:p>
            <a:r>
              <a:rPr lang="en-IN" dirty="0" smtClean="0"/>
              <a:t>Why am </a:t>
            </a:r>
            <a:r>
              <a:rPr lang="en-IN" dirty="0" err="1" smtClean="0"/>
              <a:t>i</a:t>
            </a:r>
            <a:r>
              <a:rPr lang="en-IN" dirty="0" smtClean="0"/>
              <a:t> doing this study</a:t>
            </a:r>
          </a:p>
          <a:p>
            <a:r>
              <a:rPr lang="en-IN" dirty="0" smtClean="0"/>
              <a:t>Different findings</a:t>
            </a:r>
          </a:p>
          <a:p>
            <a:r>
              <a:rPr lang="en-IN" dirty="0" smtClean="0"/>
              <a:t>Underlying theory(gender and belief)</a:t>
            </a:r>
          </a:p>
          <a:p>
            <a:r>
              <a:rPr lang="en-IN" dirty="0" smtClean="0"/>
              <a:t>Different perspectives of same study(what is sociological/psychological/management perspective?)</a:t>
            </a:r>
          </a:p>
          <a:p>
            <a:r>
              <a:rPr lang="en-IN" dirty="0" smtClean="0"/>
              <a:t>Methodological review(What kind of measures they used, items they used, what type of statistics are they used)</a:t>
            </a:r>
          </a:p>
          <a:p>
            <a:r>
              <a:rPr lang="en-IN" dirty="0" smtClean="0"/>
              <a:t>Historical review(when it started what are the changes occurred over the period)</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r>
              <a:rPr lang="en-IN" dirty="0" smtClean="0"/>
              <a:t>Journal articles are current in information</a:t>
            </a:r>
          </a:p>
          <a:p>
            <a:r>
              <a:rPr lang="en-IN" dirty="0" smtClean="0"/>
              <a:t>Books are best for theoretical understanding</a:t>
            </a:r>
          </a:p>
          <a:p>
            <a:r>
              <a:rPr lang="en-IN" dirty="0" smtClean="0"/>
              <a:t>Internet, published or unpublished dissertations, govt records/reports</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dirty="0" smtClean="0"/>
              <a:t>Conducting a systematic review</a:t>
            </a:r>
            <a:endParaRPr lang="en-IN" dirty="0"/>
          </a:p>
        </p:txBody>
      </p:sp>
      <p:sp>
        <p:nvSpPr>
          <p:cNvPr id="2" name="Content Placeholder 1"/>
          <p:cNvSpPr>
            <a:spLocks noGrp="1"/>
          </p:cNvSpPr>
          <p:nvPr>
            <p:ph idx="1"/>
          </p:nvPr>
        </p:nvSpPr>
        <p:spPr/>
        <p:txBody>
          <a:bodyPr/>
          <a:lstStyle/>
          <a:p>
            <a:r>
              <a:rPr lang="en-IN" dirty="0" smtClean="0"/>
              <a:t>Identify and define the area / topic of research</a:t>
            </a:r>
          </a:p>
          <a:p>
            <a:r>
              <a:rPr lang="en-IN" dirty="0" smtClean="0"/>
              <a:t>Decide on type of review/ period cover</a:t>
            </a:r>
          </a:p>
          <a:p>
            <a:r>
              <a:rPr lang="en-IN" dirty="0" smtClean="0"/>
              <a:t>Design a search strategy/search engine</a:t>
            </a:r>
          </a:p>
          <a:p>
            <a:r>
              <a:rPr lang="en-IN" dirty="0" smtClean="0"/>
              <a:t>List out key words for search</a:t>
            </a:r>
          </a:p>
          <a:p>
            <a:r>
              <a:rPr lang="en-IN" dirty="0" smtClean="0"/>
              <a:t>Search on reference list and bibliography</a:t>
            </a:r>
          </a:p>
          <a:p>
            <a:r>
              <a:rPr lang="en-IN" u="sng" dirty="0" smtClean="0"/>
              <a:t>What to include while writing review</a:t>
            </a:r>
          </a:p>
          <a:p>
            <a:r>
              <a:rPr lang="en-IN" dirty="0" smtClean="0"/>
              <a:t>Objective, method, </a:t>
            </a:r>
            <a:r>
              <a:rPr lang="en-IN" dirty="0" err="1" smtClean="0"/>
              <a:t>finding,direction</a:t>
            </a:r>
            <a:r>
              <a:rPr lang="en-IN" dirty="0" smtClean="0"/>
              <a:t> for future research</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dirty="0" smtClean="0"/>
              <a:t>Steps in doing literature review</a:t>
            </a:r>
            <a:endParaRPr lang="en-IN" dirty="0"/>
          </a:p>
        </p:txBody>
      </p:sp>
      <p:sp>
        <p:nvSpPr>
          <p:cNvPr id="2" name="Content Placeholder 1"/>
          <p:cNvSpPr>
            <a:spLocks noGrp="1"/>
          </p:cNvSpPr>
          <p:nvPr>
            <p:ph idx="1"/>
          </p:nvPr>
        </p:nvSpPr>
        <p:spPr/>
        <p:txBody>
          <a:bodyPr>
            <a:normAutofit/>
          </a:bodyPr>
          <a:lstStyle/>
          <a:p>
            <a:r>
              <a:rPr lang="en-IN" dirty="0" smtClean="0">
                <a:latin typeface="Times New Roman" pitchFamily="18" charset="0"/>
                <a:cs typeface="Times New Roman" pitchFamily="18" charset="0"/>
              </a:rPr>
              <a:t>Step-1: read the abstract(find the relevance)</a:t>
            </a:r>
          </a:p>
          <a:p>
            <a:r>
              <a:rPr lang="en-IN" dirty="0" smtClean="0">
                <a:latin typeface="Times New Roman" pitchFamily="18" charset="0"/>
                <a:cs typeface="Times New Roman" pitchFamily="18" charset="0"/>
              </a:rPr>
              <a:t>Step-2: Read the full article(make a note of relevant information)</a:t>
            </a:r>
          </a:p>
          <a:p>
            <a:r>
              <a:rPr lang="en-IN" dirty="0" smtClean="0">
                <a:latin typeface="Times New Roman" pitchFamily="18" charset="0"/>
                <a:cs typeface="Times New Roman" pitchFamily="18" charset="0"/>
              </a:rPr>
              <a:t>Step-3:Select useful quotes that you may want to include in your review. </a:t>
            </a:r>
          </a:p>
          <a:p>
            <a:r>
              <a:rPr lang="en-IN" dirty="0" smtClean="0">
                <a:latin typeface="Times New Roman" pitchFamily="18" charset="0"/>
                <a:cs typeface="Times New Roman" pitchFamily="18" charset="0"/>
              </a:rPr>
              <a:t>Step4:Identify major trends or patterns:</a:t>
            </a:r>
          </a:p>
          <a:p>
            <a:pPr lvl="1">
              <a:lnSpc>
                <a:spcPct val="110000"/>
              </a:lnSpc>
            </a:pPr>
            <a:r>
              <a:rPr lang="en-IN" sz="2400" dirty="0" smtClean="0">
                <a:latin typeface="Times New Roman" pitchFamily="18" charset="0"/>
                <a:cs typeface="Times New Roman" pitchFamily="18" charset="0"/>
              </a:rPr>
              <a:t>Identify gaps in the literature, and reflect on why these might exist (based on the understandings that you have gained by reading literature in this field of study). These gaps will be important for you to address as you plan and write your review. </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r>
              <a:rPr lang="en-IN" dirty="0" smtClean="0"/>
              <a:t>Identify relationships among studies</a:t>
            </a:r>
          </a:p>
          <a:p>
            <a:r>
              <a:rPr lang="en-IN" dirty="0" smtClean="0"/>
              <a:t>Keep your review focused on your topic:</a:t>
            </a:r>
          </a:p>
          <a:p>
            <a:r>
              <a:rPr lang="en-IN" dirty="0" smtClean="0"/>
              <a:t>Analyse discuss and write conclusion on reviews</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a:ln>
            <a:miter lim="800000"/>
            <a:headEnd/>
            <a:tailEnd/>
          </a:ln>
        </p:spPr>
        <p:txBody>
          <a:bodyPr/>
          <a:lstStyle/>
          <a:p>
            <a:fld id="{4CE20124-620A-49D9-AAA2-4A6159F360AB}" type="slidenum">
              <a:rPr lang="en-US"/>
              <a:pPr/>
              <a:t>37</a:t>
            </a:fld>
            <a:endParaRPr lang="en-US"/>
          </a:p>
        </p:txBody>
      </p:sp>
      <p:graphicFrame>
        <p:nvGraphicFramePr>
          <p:cNvPr id="66637" name="Group 77"/>
          <p:cNvGraphicFramePr>
            <a:graphicFrameLocks noGrp="1"/>
          </p:cNvGraphicFramePr>
          <p:nvPr/>
        </p:nvGraphicFramePr>
        <p:xfrm>
          <a:off x="1295400" y="381000"/>
          <a:ext cx="7543800" cy="5852160"/>
        </p:xfrm>
        <a:graphic>
          <a:graphicData uri="http://schemas.openxmlformats.org/drawingml/2006/table">
            <a:tbl>
              <a:tblPr/>
              <a:tblGrid>
                <a:gridCol w="1354138"/>
                <a:gridCol w="1084262"/>
                <a:gridCol w="996950"/>
                <a:gridCol w="182563"/>
                <a:gridCol w="801687"/>
                <a:gridCol w="365125"/>
                <a:gridCol w="2759075"/>
              </a:tblGrid>
              <a:tr h="265113">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Citation</a:t>
                      </a:r>
                      <a:endParaRPr kumimoji="0" lang="en-AU" sz="1800" b="0" i="0" u="none" strike="noStrike" cap="none" normalizeH="0" baseline="0" dirty="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Sample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Environment</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Method</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Conclusions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82563">
                <a:tc gridSpan="7">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anose="02020603050405020304" pitchFamily="18" charset="0"/>
                          <a:cs typeface="Times New Roman" panose="02020603050405020304" pitchFamily="18" charset="0"/>
                        </a:rPr>
                        <a:t>Colour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968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Bellizzi, Crowley and Hasty (1983)</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125 Adults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Furniture store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Laboratory experiment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Photographic slide simulations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Warm and cool colours created different emotional responses. Customers view red retail environments as more negative and unpleasant than blue.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3968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Bellizzi, &amp; Hite (1992)</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70 Adult women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107 Students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Televisions shown with different colour backgrounds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Furniture stores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Laboratory experiments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Photographic slide simulations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Study based on PAD affect measures and approach-avoidance behaviours.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More positive retail outcomes occurred in blue environments than red.</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182563">
                <a:tc gridSpan="7">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anose="02020603050405020304" pitchFamily="18" charset="0"/>
                          <a:cs typeface="Times New Roman" panose="02020603050405020304" pitchFamily="18" charset="0"/>
                        </a:rPr>
                        <a:t>Music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444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Smith and Curnow (1966)</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1100 Supermarket shoppers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Retail store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Field experiment</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Time in store reduced with loud music but level of sales did not.</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2444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Milliman (1982)</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216 Shoppers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Supermarket</a:t>
                      </a:r>
                      <a:endParaRPr kumimoji="0" lang="en-AU" sz="1800" b="0" i="0" u="none" strike="noStrike" cap="none" normalizeH="0" baseline="0" dirty="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Field experiment </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The tempo of background music influenced the pace at which customers shopped.  Slow tempo music slowed customers down but resulted in increased volume of sales.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3968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Hui, Dubé and Chebat (1997)</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116 Students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Bank branch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waiting for service.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Laboratory experiment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Video simulation</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The positive impact of music on approach behaviours is mediated by an emotional evaluation of the environment and the emotional response to waiting. Pleasurable music produced longer perceived waiting times.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182563">
                <a:tc gridSpan="7">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anose="02020603050405020304" pitchFamily="18" charset="0"/>
                          <a:cs typeface="Times New Roman" panose="02020603050405020304" pitchFamily="18" charset="0"/>
                        </a:rPr>
                        <a:t>Lighting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444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Areni and Kim (1994)</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171 Shoppers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Wine store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Field experiment</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The investigation found that brighter in-store lighting influenced shoppers to examine and handle more of the merchandise in the store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r h="396875">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Summers and Hebert (2001)</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2367 Customers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Hardware store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Apparel store</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Field experiment</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c gridSpan="2">
                  <a:txBody>
                    <a:bodyPr/>
                    <a:lstStyle>
                      <a:lvl1pPr>
                        <a:spcBef>
                          <a:spcPct val="20000"/>
                        </a:spcBef>
                        <a:defRPr sz="2800">
                          <a:solidFill>
                            <a:schemeClr val="tx1"/>
                          </a:solidFill>
                          <a:latin typeface="Verdana" panose="020B0604030504040204" pitchFamily="34" charset="0"/>
                        </a:defRPr>
                      </a:lvl1pPr>
                      <a:lvl2pPr>
                        <a:spcBef>
                          <a:spcPct val="20000"/>
                        </a:spcBef>
                        <a:defRPr sz="2400">
                          <a:solidFill>
                            <a:schemeClr val="tx1"/>
                          </a:solidFill>
                          <a:latin typeface="Verdana" panose="020B0604030504040204" pitchFamily="34" charset="0"/>
                        </a:defRPr>
                      </a:lvl2pPr>
                      <a:lvl3pPr>
                        <a:spcBef>
                          <a:spcPct val="20000"/>
                        </a:spcBef>
                        <a:defRPr sz="2000">
                          <a:solidFill>
                            <a:schemeClr val="tx1"/>
                          </a:solidFill>
                          <a:latin typeface="Verdana" panose="020B0604030504040204" pitchFamily="34" charset="0"/>
                        </a:defRPr>
                      </a:lvl3pPr>
                      <a:lvl4pPr>
                        <a:spcBef>
                          <a:spcPct val="20000"/>
                        </a:spcBef>
                        <a:defRPr>
                          <a:solidFill>
                            <a:schemeClr val="tx1"/>
                          </a:solidFill>
                          <a:latin typeface="Verdana" panose="020B0604030504040204" pitchFamily="34" charset="0"/>
                        </a:defRPr>
                      </a:lvl4pPr>
                      <a:lvl5pPr>
                        <a:spcBef>
                          <a:spcPct val="20000"/>
                        </a:spcBef>
                        <a:defRPr>
                          <a:solidFill>
                            <a:schemeClr val="tx1"/>
                          </a:solidFill>
                          <a:latin typeface="Verdana" panose="020B0604030504040204" pitchFamily="34" charset="0"/>
                        </a:defRPr>
                      </a:lvl5pPr>
                      <a:lvl6pPr fontAlgn="base">
                        <a:spcBef>
                          <a:spcPct val="20000"/>
                        </a:spcBef>
                        <a:spcAft>
                          <a:spcPct val="0"/>
                        </a:spcAft>
                        <a:defRPr>
                          <a:solidFill>
                            <a:schemeClr val="tx1"/>
                          </a:solidFill>
                          <a:latin typeface="Verdana" panose="020B0604030504040204" pitchFamily="34" charset="0"/>
                        </a:defRPr>
                      </a:lvl6pPr>
                      <a:lvl7pPr fontAlgn="base">
                        <a:spcBef>
                          <a:spcPct val="20000"/>
                        </a:spcBef>
                        <a:spcAft>
                          <a:spcPct val="0"/>
                        </a:spcAft>
                        <a:defRPr>
                          <a:solidFill>
                            <a:schemeClr val="tx1"/>
                          </a:solidFill>
                          <a:latin typeface="Verdana" panose="020B0604030504040204" pitchFamily="34" charset="0"/>
                        </a:defRPr>
                      </a:lvl7pPr>
                      <a:lvl8pPr fontAlgn="base">
                        <a:spcBef>
                          <a:spcPct val="20000"/>
                        </a:spcBef>
                        <a:spcAft>
                          <a:spcPct val="0"/>
                        </a:spcAft>
                        <a:defRPr>
                          <a:solidFill>
                            <a:schemeClr val="tx1"/>
                          </a:solidFill>
                          <a:latin typeface="Verdana" panose="020B0604030504040204" pitchFamily="34" charset="0"/>
                        </a:defRPr>
                      </a:lvl8pPr>
                      <a:lvl9pPr fontAlgn="base">
                        <a:spcBef>
                          <a:spcPct val="20000"/>
                        </a:spcBef>
                        <a:spcAft>
                          <a:spcPct val="0"/>
                        </a:spcAft>
                        <a:defRPr>
                          <a:solidFill>
                            <a:schemeClr val="tx1"/>
                          </a:solidFill>
                          <a:latin typeface="Verdan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Confirmed Areni and Kims (1994) results. Increased levels of lighting will produce arousal and pleasure and increase the approach behaviours of customers.</a:t>
                      </a:r>
                      <a:endParaRPr kumimoji="0" lang="en-AU" sz="1800" b="0" i="0" u="none" strike="noStrike" cap="none" normalizeH="0" baseline="0" smtClean="0">
                        <a:ln>
                          <a:noFill/>
                        </a:ln>
                        <a:solidFill>
                          <a:schemeClr val="bg1"/>
                        </a:solidFill>
                        <a:effectLst/>
                        <a:latin typeface="Verdan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IN"/>
                    </a:p>
                  </a:txBody>
                  <a:tcPr/>
                </a:tc>
              </a:tr>
            </a:tbl>
          </a:graphicData>
        </a:graphic>
      </p:graphicFrame>
      <p:sp>
        <p:nvSpPr>
          <p:cNvPr id="18509" name="Text Box 76"/>
          <p:cNvSpPr txBox="1">
            <a:spLocks noChangeArrowheads="1"/>
          </p:cNvSpPr>
          <p:nvPr/>
        </p:nvSpPr>
        <p:spPr bwMode="auto">
          <a:xfrm rot="-5400000">
            <a:off x="-2078831" y="2764631"/>
            <a:ext cx="5486400" cy="871538"/>
          </a:xfrm>
          <a:prstGeom prst="rect">
            <a:avLst/>
          </a:prstGeom>
          <a:noFill/>
          <a:ln w="9525">
            <a:noFill/>
            <a:miter lim="800000"/>
            <a:headEnd/>
            <a:tailEnd/>
          </a:ln>
          <a:effectLst/>
        </p:spPr>
        <p:txBody>
          <a:bodyPr>
            <a:spAutoFit/>
          </a:bodyPr>
          <a:lstStyle/>
          <a:p>
            <a:pPr algn="r">
              <a:lnSpc>
                <a:spcPct val="70000"/>
              </a:lnSpc>
              <a:spcBef>
                <a:spcPct val="50000"/>
              </a:spcBef>
            </a:pPr>
            <a:r>
              <a:rPr lang="en-US" sz="3200" dirty="0">
                <a:latin typeface="Arial" charset="0"/>
                <a:cs typeface="Arial" charset="0"/>
              </a:rPr>
              <a:t>Summary table of literature</a:t>
            </a:r>
          </a:p>
          <a:p>
            <a:pPr algn="r">
              <a:lnSpc>
                <a:spcPct val="70000"/>
              </a:lnSpc>
              <a:spcBef>
                <a:spcPct val="50000"/>
              </a:spcBef>
            </a:pPr>
            <a:r>
              <a:rPr lang="en-US" sz="2400" dirty="0">
                <a:latin typeface="Arial" charset="0"/>
                <a:cs typeface="Arial" charset="0"/>
              </a:rPr>
              <a:t>Atmospherics in service environments</a:t>
            </a:r>
            <a:endParaRPr lang="en-AU" sz="2400" dirty="0">
              <a:latin typeface="Arial" charset="0"/>
              <a:cs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Nature of research</a:t>
            </a:r>
            <a:endParaRPr lang="en-IN" dirty="0"/>
          </a:p>
        </p:txBody>
      </p:sp>
      <p:sp>
        <p:nvSpPr>
          <p:cNvPr id="3" name="Content Placeholder 2"/>
          <p:cNvSpPr>
            <a:spLocks noGrp="1"/>
          </p:cNvSpPr>
          <p:nvPr>
            <p:ph idx="1"/>
          </p:nvPr>
        </p:nvSpPr>
        <p:spPr/>
        <p:txBody>
          <a:bodyPr>
            <a:normAutofit/>
          </a:bodyPr>
          <a:lstStyle/>
          <a:p>
            <a:r>
              <a:rPr lang="en-IN" dirty="0" smtClean="0"/>
              <a:t>Development of knowledge</a:t>
            </a:r>
          </a:p>
          <a:p>
            <a:r>
              <a:rPr lang="en-IN" dirty="0" smtClean="0"/>
              <a:t>Scientific study of social life</a:t>
            </a:r>
          </a:p>
          <a:p>
            <a:r>
              <a:rPr lang="en-IN" dirty="0" smtClean="0"/>
              <a:t>Welfare of Humanity</a:t>
            </a:r>
          </a:p>
          <a:p>
            <a:r>
              <a:rPr lang="en-IN" dirty="0" smtClean="0"/>
              <a:t>Classification of facts</a:t>
            </a:r>
          </a:p>
          <a:p>
            <a:r>
              <a:rPr lang="en-IN" dirty="0" smtClean="0"/>
              <a:t>Transformative Experience</a:t>
            </a:r>
          </a:p>
          <a:p>
            <a:r>
              <a:rPr lang="en-IN" dirty="0" smtClean="0"/>
              <a:t>Specialist Knowledge and Skills </a:t>
            </a:r>
          </a:p>
          <a:p>
            <a:r>
              <a:rPr lang="en-IN" dirty="0" smtClean="0"/>
              <a:t>Empirical/Field based</a:t>
            </a:r>
          </a:p>
          <a:p>
            <a:r>
              <a:rPr lang="en-IN" dirty="0" smtClean="0"/>
              <a:t>Analytical/ Conceptual problems</a:t>
            </a:r>
          </a:p>
          <a:p>
            <a:r>
              <a:rPr lang="en-IN" dirty="0" smtClean="0"/>
              <a:t>Normative/Evaluative(value judgements)</a:t>
            </a:r>
          </a:p>
          <a:p>
            <a:r>
              <a:rPr lang="en-IN" dirty="0" smtClean="0"/>
              <a:t>Social control and prediction</a:t>
            </a: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smtClean="0"/>
              <a:t>Pilot study</a:t>
            </a:r>
            <a:endParaRPr lang="en-IN" dirty="0"/>
          </a:p>
        </p:txBody>
      </p:sp>
      <p:sp>
        <p:nvSpPr>
          <p:cNvPr id="2" name="Content Placeholder 1"/>
          <p:cNvSpPr>
            <a:spLocks noGrp="1"/>
          </p:cNvSpPr>
          <p:nvPr>
            <p:ph idx="1"/>
          </p:nvPr>
        </p:nvSpPr>
        <p:spPr/>
        <p:txBody>
          <a:bodyPr/>
          <a:lstStyle/>
          <a:p>
            <a:r>
              <a:rPr lang="en-IN" dirty="0" smtClean="0"/>
              <a:t>A </a:t>
            </a:r>
            <a:r>
              <a:rPr lang="en-IN" b="1" dirty="0" smtClean="0"/>
              <a:t>pilot study</a:t>
            </a:r>
            <a:r>
              <a:rPr lang="en-IN" dirty="0" smtClean="0"/>
              <a:t>, </a:t>
            </a:r>
            <a:r>
              <a:rPr lang="en-IN" b="1" dirty="0" smtClean="0"/>
              <a:t>pilot</a:t>
            </a:r>
            <a:r>
              <a:rPr lang="en-IN" dirty="0" smtClean="0"/>
              <a:t> project or </a:t>
            </a:r>
            <a:r>
              <a:rPr lang="en-IN" b="1" dirty="0" smtClean="0"/>
              <a:t>pilot</a:t>
            </a:r>
            <a:r>
              <a:rPr lang="en-IN" dirty="0" smtClean="0"/>
              <a:t> experiment is a small scale preliminary </a:t>
            </a:r>
            <a:r>
              <a:rPr lang="en-IN" b="1" dirty="0" smtClean="0"/>
              <a:t>study</a:t>
            </a:r>
            <a:r>
              <a:rPr lang="en-IN" dirty="0" smtClean="0"/>
              <a:t> conducted in order to evaluate feasibility, time, cost, adverse events, and effect size (statistical variability) in an attempt to predict an appropriate sample size and improve upon the </a:t>
            </a:r>
            <a:r>
              <a:rPr lang="en-IN" b="1" dirty="0" smtClean="0"/>
              <a:t>study</a:t>
            </a:r>
            <a:r>
              <a:rPr lang="en-IN" dirty="0" smtClean="0"/>
              <a:t> design prior to performance of a full-scale ...</a:t>
            </a:r>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Pilot study</a:t>
            </a:r>
            <a:endParaRPr lang="en-IN" dirty="0"/>
          </a:p>
        </p:txBody>
      </p:sp>
      <p:sp>
        <p:nvSpPr>
          <p:cNvPr id="3" name="Content Placeholder 2"/>
          <p:cNvSpPr>
            <a:spLocks noGrp="1"/>
          </p:cNvSpPr>
          <p:nvPr>
            <p:ph idx="1"/>
          </p:nvPr>
        </p:nvSpPr>
        <p:spPr/>
        <p:txBody>
          <a:bodyPr/>
          <a:lstStyle/>
          <a:p>
            <a:r>
              <a:rPr lang="en-IN" dirty="0" smtClean="0"/>
              <a:t>A smaller version of a larger study that is conducted to prepare for that study. A pilot study can involve pretesting a research tool, like a new data collection method. It can also be used to test an idea or hypothesis.</a:t>
            </a:r>
          </a:p>
          <a:p>
            <a:r>
              <a:rPr lang="en-IN" dirty="0" smtClean="0"/>
              <a:t>Pilot studies are used as feasibility studies, to ensure that the ideas or methods behind a research idea are sound, as well as to “work out the kinks” in a</a:t>
            </a:r>
            <a:r>
              <a:rPr lang="en-IN" u="sng" dirty="0" smtClean="0"/>
              <a:t> </a:t>
            </a:r>
            <a:r>
              <a:rPr lang="en-IN" u="sng" dirty="0" smtClean="0">
                <a:hlinkClick r:id="rId2"/>
              </a:rPr>
              <a:t>study protocol</a:t>
            </a:r>
            <a:r>
              <a:rPr lang="en-IN" dirty="0" smtClean="0"/>
              <a:t> before launching a larger study.</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Pilot study</a:t>
            </a:r>
            <a:endParaRPr lang="en-IN"/>
          </a:p>
        </p:txBody>
      </p:sp>
      <p:sp>
        <p:nvSpPr>
          <p:cNvPr id="3" name="Content Placeholder 2"/>
          <p:cNvSpPr>
            <a:spLocks noGrp="1"/>
          </p:cNvSpPr>
          <p:nvPr>
            <p:ph idx="1"/>
          </p:nvPr>
        </p:nvSpPr>
        <p:spPr/>
        <p:txBody>
          <a:bodyPr/>
          <a:lstStyle/>
          <a:p>
            <a:r>
              <a:rPr lang="en-IN" dirty="0" smtClean="0"/>
              <a:t>A small study conducted in advance of a planned project, specifically to test aspects of the research design (such as stimulus material) and to allow necessary adjustment before final commitment to the design. Although not unknown in qualitative research, these are more common in large quantitative studies, since adjustment after the beginning of fieldwork is less possible than in qualitative work</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Variables</a:t>
            </a:r>
            <a:endParaRPr lang="en-IN" dirty="0"/>
          </a:p>
        </p:txBody>
      </p:sp>
      <p:sp>
        <p:nvSpPr>
          <p:cNvPr id="3" name="Content Placeholder 2"/>
          <p:cNvSpPr>
            <a:spLocks noGrp="1"/>
          </p:cNvSpPr>
          <p:nvPr>
            <p:ph idx="1"/>
          </p:nvPr>
        </p:nvSpPr>
        <p:spPr/>
        <p:txBody>
          <a:bodyPr/>
          <a:lstStyle/>
          <a:p>
            <a:r>
              <a:rPr lang="en-IN" dirty="0" smtClean="0"/>
              <a:t>Variables are names that are given to the variance we wish to explain. A variable is either a result of some force or is itself the force that causes a change in another variable. In experiments, these are called dependent and </a:t>
            </a:r>
            <a:r>
              <a:rPr lang="en-IN" b="1" dirty="0" smtClean="0"/>
              <a:t>independent variables</a:t>
            </a:r>
            <a:r>
              <a:rPr lang="en-IN" dirty="0" smtClean="0"/>
              <a:t> respectively.</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Types of variables</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Numerical</a:t>
            </a:r>
          </a:p>
          <a:p>
            <a:r>
              <a:rPr lang="en-IN" dirty="0" smtClean="0"/>
              <a:t>Categorical</a:t>
            </a:r>
          </a:p>
          <a:p>
            <a:r>
              <a:rPr lang="en-IN" dirty="0" smtClean="0"/>
              <a:t>Dependent and Independent</a:t>
            </a:r>
          </a:p>
          <a:p>
            <a:r>
              <a:rPr lang="en-IN" dirty="0" smtClean="0"/>
              <a:t>Active</a:t>
            </a:r>
          </a:p>
          <a:p>
            <a:r>
              <a:rPr lang="en-IN" dirty="0" smtClean="0"/>
              <a:t>Attribute</a:t>
            </a:r>
          </a:p>
          <a:p>
            <a:r>
              <a:rPr lang="en-IN" dirty="0" smtClean="0"/>
              <a:t>Composite</a:t>
            </a:r>
          </a:p>
          <a:p>
            <a:r>
              <a:rPr lang="en-IN" dirty="0" smtClean="0"/>
              <a:t>Confounding</a:t>
            </a:r>
          </a:p>
          <a:p>
            <a:r>
              <a:rPr lang="en-IN" dirty="0" smtClean="0"/>
              <a:t>Qualitative</a:t>
            </a:r>
          </a:p>
          <a:p>
            <a:r>
              <a:rPr lang="en-IN" dirty="0" smtClean="0"/>
              <a:t>Quantitative</a:t>
            </a:r>
          </a:p>
          <a:p>
            <a:r>
              <a:rPr lang="en-IN" smtClean="0"/>
              <a:t>Continuous</a:t>
            </a:r>
            <a:endParaRPr lang="en-IN" dirty="0" smtClean="0"/>
          </a:p>
          <a:p>
            <a:r>
              <a:rPr lang="en-IN" dirty="0" smtClean="0"/>
              <a:t>Universal</a:t>
            </a:r>
          </a:p>
          <a:p>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Hypothesis</a:t>
            </a:r>
            <a:endParaRPr lang="en-IN" dirty="0"/>
          </a:p>
        </p:txBody>
      </p:sp>
      <p:sp>
        <p:nvSpPr>
          <p:cNvPr id="3" name="Content Placeholder 2"/>
          <p:cNvSpPr>
            <a:spLocks noGrp="1"/>
          </p:cNvSpPr>
          <p:nvPr>
            <p:ph idx="1"/>
          </p:nvPr>
        </p:nvSpPr>
        <p:spPr/>
        <p:txBody>
          <a:bodyPr/>
          <a:lstStyle/>
          <a:p>
            <a:r>
              <a:rPr lang="en-IN" dirty="0" err="1" smtClean="0"/>
              <a:t>Rummel</a:t>
            </a:r>
            <a:r>
              <a:rPr lang="en-IN" dirty="0" smtClean="0"/>
              <a:t> and </a:t>
            </a:r>
            <a:r>
              <a:rPr lang="en-IN" dirty="0" err="1" smtClean="0"/>
              <a:t>Balline</a:t>
            </a:r>
            <a:r>
              <a:rPr lang="en-IN" dirty="0" smtClean="0"/>
              <a:t> defined hypothesis “as a statement capable of being tested and thereby verified or rejected”.</a:t>
            </a:r>
          </a:p>
          <a:p>
            <a:pPr>
              <a:buNone/>
            </a:pPr>
            <a:endParaRPr lang="en-IN" dirty="0" smtClean="0"/>
          </a:p>
          <a:p>
            <a:r>
              <a:rPr lang="en-IN" dirty="0" smtClean="0"/>
              <a:t>Formulation of the specific problems is derivation of hypotheses from the problem.</a:t>
            </a:r>
          </a:p>
          <a:p>
            <a:endParaRPr lang="en-IN" dirty="0" smtClean="0"/>
          </a:p>
          <a:p>
            <a:r>
              <a:rPr lang="en-IN" dirty="0" smtClean="0"/>
              <a:t>The problem is the question and the hypothesis is the answer.</a:t>
            </a:r>
          </a:p>
          <a:p>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Good hypothesis</a:t>
            </a:r>
            <a:endParaRPr lang="en-IN" dirty="0"/>
          </a:p>
        </p:txBody>
      </p:sp>
      <p:sp>
        <p:nvSpPr>
          <p:cNvPr id="3" name="Content Placeholder 2"/>
          <p:cNvSpPr>
            <a:spLocks noGrp="1"/>
          </p:cNvSpPr>
          <p:nvPr>
            <p:ph idx="1"/>
          </p:nvPr>
        </p:nvSpPr>
        <p:spPr/>
        <p:txBody>
          <a:bodyPr/>
          <a:lstStyle/>
          <a:p>
            <a:pPr fontAlgn="base"/>
            <a:r>
              <a:rPr lang="en-IN" dirty="0" smtClean="0"/>
              <a:t>Is your hypothesis based on your </a:t>
            </a:r>
            <a:r>
              <a:rPr lang="en-IN" smtClean="0"/>
              <a:t>research  </a:t>
            </a:r>
            <a:r>
              <a:rPr lang="en-IN" dirty="0" smtClean="0"/>
              <a:t>topic?</a:t>
            </a:r>
          </a:p>
          <a:p>
            <a:pPr fontAlgn="base"/>
            <a:r>
              <a:rPr lang="en-IN" dirty="0" smtClean="0"/>
              <a:t>Can your hypothesis be tested?</a:t>
            </a:r>
          </a:p>
          <a:p>
            <a:pPr fontAlgn="base"/>
            <a:r>
              <a:rPr lang="en-IN" dirty="0" smtClean="0"/>
              <a:t>Does your hypothesis include independent and dependent variables?</a:t>
            </a:r>
          </a:p>
          <a:p>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a:t>
            </a:r>
            <a:endParaRPr lang="en-IN" dirty="0"/>
          </a:p>
        </p:txBody>
      </p:sp>
      <p:sp>
        <p:nvSpPr>
          <p:cNvPr id="3" name="Content Placeholder 2"/>
          <p:cNvSpPr>
            <a:spLocks noGrp="1"/>
          </p:cNvSpPr>
          <p:nvPr>
            <p:ph idx="1"/>
          </p:nvPr>
        </p:nvSpPr>
        <p:spPr/>
        <p:txBody>
          <a:bodyPr/>
          <a:lstStyle/>
          <a:p>
            <a:r>
              <a:rPr lang="en-IN" dirty="0" smtClean="0"/>
              <a:t>Declarative form- Positive form of stating</a:t>
            </a:r>
          </a:p>
          <a:p>
            <a:r>
              <a:rPr lang="en-IN" dirty="0" smtClean="0"/>
              <a:t>Null Hypothesis- negative form of stating</a:t>
            </a:r>
          </a:p>
          <a:p>
            <a:r>
              <a:rPr lang="en-IN" dirty="0" smtClean="0"/>
              <a:t>The question form- The relationship among variables is stated in a question form.</a:t>
            </a:r>
          </a:p>
          <a:p>
            <a:r>
              <a:rPr lang="en-IN" dirty="0" smtClean="0"/>
              <a:t>Differential hypothesis</a:t>
            </a:r>
          </a:p>
          <a:p>
            <a:r>
              <a:rPr lang="en-IN" dirty="0" smtClean="0"/>
              <a:t>Relational hypothesis</a:t>
            </a:r>
          </a:p>
          <a:p>
            <a:r>
              <a:rPr lang="en-IN" dirty="0" smtClean="0"/>
              <a:t>Descriptive hypothesis</a:t>
            </a:r>
          </a:p>
          <a:p>
            <a:r>
              <a:rPr lang="en-IN" dirty="0" smtClean="0"/>
              <a:t>Explanatory hypothesis</a:t>
            </a:r>
          </a:p>
          <a:p>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Hypothesis</a:t>
            </a:r>
            <a:endParaRPr lang="en-IN" dirty="0"/>
          </a:p>
        </p:txBody>
      </p:sp>
      <p:sp>
        <p:nvSpPr>
          <p:cNvPr id="3" name="Content Placeholder 2"/>
          <p:cNvSpPr>
            <a:spLocks noGrp="1"/>
          </p:cNvSpPr>
          <p:nvPr>
            <p:ph idx="1"/>
          </p:nvPr>
        </p:nvSpPr>
        <p:spPr/>
        <p:txBody>
          <a:bodyPr/>
          <a:lstStyle/>
          <a:p>
            <a:r>
              <a:rPr lang="en-IN" dirty="0" smtClean="0"/>
              <a:t>The general Culture</a:t>
            </a:r>
          </a:p>
          <a:p>
            <a:r>
              <a:rPr lang="en-IN" dirty="0" smtClean="0"/>
              <a:t>Current popular beliefs and practices</a:t>
            </a:r>
          </a:p>
          <a:p>
            <a:r>
              <a:rPr lang="en-IN" dirty="0" smtClean="0"/>
              <a:t>Asking more questions in the subject already studied</a:t>
            </a:r>
          </a:p>
          <a:p>
            <a:r>
              <a:rPr lang="en-IN" dirty="0" smtClean="0"/>
              <a:t>Personal experience and individual reactions</a:t>
            </a:r>
          </a:p>
          <a:p>
            <a:r>
              <a:rPr lang="en-IN" dirty="0" smtClean="0"/>
              <a:t>Analogies are often acted as a source of hypotheses.</a:t>
            </a:r>
          </a:p>
          <a:p>
            <a:r>
              <a:rPr lang="en-IN" dirty="0" smtClean="0"/>
              <a:t>Findings of other studies through deductive reasoning.</a:t>
            </a:r>
          </a:p>
          <a:p>
            <a:pPr>
              <a:buNone/>
            </a:pPr>
            <a:r>
              <a:rPr lang="en-IN" dirty="0" smtClean="0"/>
              <a:t> </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of research</a:t>
            </a:r>
            <a:endParaRPr lang="en-IN" dirty="0"/>
          </a:p>
        </p:txBody>
      </p:sp>
      <p:sp>
        <p:nvSpPr>
          <p:cNvPr id="3" name="Content Placeholder 2"/>
          <p:cNvSpPr>
            <a:spLocks noGrp="1"/>
          </p:cNvSpPr>
          <p:nvPr>
            <p:ph idx="1"/>
          </p:nvPr>
        </p:nvSpPr>
        <p:spPr>
          <a:xfrm>
            <a:off x="457200" y="1600200"/>
            <a:ext cx="8229600" cy="4876800"/>
          </a:xfrm>
        </p:spPr>
        <p:txBody>
          <a:bodyPr>
            <a:noAutofit/>
          </a:bodyPr>
          <a:lstStyle/>
          <a:p>
            <a:r>
              <a:rPr lang="en-IN" sz="2400" dirty="0" smtClean="0">
                <a:latin typeface="Times New Roman" pitchFamily="18" charset="0"/>
                <a:cs typeface="Times New Roman" pitchFamily="18" charset="0"/>
              </a:rPr>
              <a:t>To gain familiarity with a phenomenon or to achieve new insights into it (</a:t>
            </a:r>
            <a:r>
              <a:rPr lang="en-IN" sz="2400" i="1" dirty="0" smtClean="0">
                <a:latin typeface="Times New Roman" pitchFamily="18" charset="0"/>
                <a:cs typeface="Times New Roman" pitchFamily="18" charset="0"/>
              </a:rPr>
              <a:t>exploratory or </a:t>
            </a:r>
            <a:r>
              <a:rPr lang="en-IN" sz="2400" i="1" dirty="0" err="1" smtClean="0">
                <a:latin typeface="Times New Roman" pitchFamily="18" charset="0"/>
                <a:cs typeface="Times New Roman" pitchFamily="18" charset="0"/>
              </a:rPr>
              <a:t>formulative</a:t>
            </a:r>
            <a:r>
              <a:rPr lang="en-IN" sz="2400" i="1" dirty="0" smtClean="0">
                <a:latin typeface="Times New Roman" pitchFamily="18" charset="0"/>
                <a:cs typeface="Times New Roman" pitchFamily="18" charset="0"/>
              </a:rPr>
              <a:t> research studies);</a:t>
            </a:r>
          </a:p>
          <a:p>
            <a:r>
              <a:rPr lang="en-IN" sz="2400" dirty="0" smtClean="0">
                <a:latin typeface="Times New Roman" pitchFamily="18" charset="0"/>
                <a:cs typeface="Times New Roman" pitchFamily="18" charset="0"/>
              </a:rPr>
              <a:t>2. To portray accurately the characteristics of a particular individual, situation or a group</a:t>
            </a:r>
          </a:p>
          <a:p>
            <a:r>
              <a:rPr lang="en-IN" sz="2400" dirty="0" smtClean="0">
                <a:latin typeface="Times New Roman" pitchFamily="18" charset="0"/>
                <a:cs typeface="Times New Roman" pitchFamily="18" charset="0"/>
              </a:rPr>
              <a:t>(studies with this object in view are known as </a:t>
            </a:r>
            <a:r>
              <a:rPr lang="en-IN" sz="2400" i="1" dirty="0" smtClean="0">
                <a:latin typeface="Times New Roman" pitchFamily="18" charset="0"/>
                <a:cs typeface="Times New Roman" pitchFamily="18" charset="0"/>
              </a:rPr>
              <a:t>descriptive research studies);</a:t>
            </a:r>
          </a:p>
          <a:p>
            <a:r>
              <a:rPr lang="en-IN" sz="2400" dirty="0" smtClean="0">
                <a:latin typeface="Times New Roman" pitchFamily="18" charset="0"/>
                <a:cs typeface="Times New Roman" pitchFamily="18" charset="0"/>
              </a:rPr>
              <a:t>3. To determine the frequency with which something occurs or with which it is associated with something else (studies with this object in view are known as </a:t>
            </a:r>
            <a:r>
              <a:rPr lang="en-IN" sz="2400" i="1" dirty="0" smtClean="0">
                <a:latin typeface="Times New Roman" pitchFamily="18" charset="0"/>
                <a:cs typeface="Times New Roman" pitchFamily="18" charset="0"/>
              </a:rPr>
              <a:t>diagnostic research </a:t>
            </a:r>
            <a:r>
              <a:rPr lang="en-IN" sz="2400" dirty="0" smtClean="0">
                <a:latin typeface="Times New Roman" pitchFamily="18" charset="0"/>
                <a:cs typeface="Times New Roman" pitchFamily="18" charset="0"/>
              </a:rPr>
              <a:t>studies);</a:t>
            </a:r>
          </a:p>
          <a:p>
            <a:r>
              <a:rPr lang="en-IN" sz="2400" dirty="0" smtClean="0">
                <a:latin typeface="Times New Roman" pitchFamily="18" charset="0"/>
                <a:cs typeface="Times New Roman" pitchFamily="18" charset="0"/>
              </a:rPr>
              <a:t>4. To test a hypothesis of a causal relationship between variables (such studies are known as </a:t>
            </a:r>
            <a:r>
              <a:rPr lang="en-IN" sz="2400" i="1" dirty="0" smtClean="0">
                <a:latin typeface="Times New Roman" pitchFamily="18" charset="0"/>
                <a:cs typeface="Times New Roman" pitchFamily="18" charset="0"/>
              </a:rPr>
              <a:t>hypothesis-testing research studies).</a:t>
            </a:r>
          </a:p>
          <a:p>
            <a:endParaRPr lang="en-IN" sz="2400" i="1" dirty="0" smtClean="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629400"/>
          </a:xfrm>
        </p:spPr>
        <p:txBody>
          <a:bodyPr>
            <a:normAutofit fontScale="47500" lnSpcReduction="20000"/>
          </a:bodyPr>
          <a:lstStyle/>
          <a:p>
            <a:r>
              <a:rPr lang="en-IN" sz="5100" b="1" dirty="0" smtClean="0"/>
              <a:t>Ask yourself questions like these:</a:t>
            </a:r>
          </a:p>
          <a:p>
            <a:pPr algn="just"/>
            <a:r>
              <a:rPr lang="en-IN" sz="4400" dirty="0" smtClean="0">
                <a:latin typeface="Times New Roman" pitchFamily="18" charset="0"/>
                <a:cs typeface="Times New Roman" pitchFamily="18" charset="0"/>
              </a:rPr>
              <a:t>What is the </a:t>
            </a:r>
            <a:r>
              <a:rPr lang="en-IN" sz="4400" b="1" dirty="0" smtClean="0">
                <a:latin typeface="Times New Roman" pitchFamily="18" charset="0"/>
                <a:cs typeface="Times New Roman" pitchFamily="18" charset="0"/>
              </a:rPr>
              <a:t>specific thesis, problem, or research question</a:t>
            </a:r>
            <a:r>
              <a:rPr lang="en-IN" sz="4400" dirty="0" smtClean="0">
                <a:latin typeface="Times New Roman" pitchFamily="18" charset="0"/>
                <a:cs typeface="Times New Roman" pitchFamily="18" charset="0"/>
              </a:rPr>
              <a:t> that my literature review helps to define?</a:t>
            </a:r>
          </a:p>
          <a:p>
            <a:pPr algn="just"/>
            <a:r>
              <a:rPr lang="en-IN" sz="4400" dirty="0" smtClean="0">
                <a:latin typeface="Times New Roman" pitchFamily="18" charset="0"/>
                <a:cs typeface="Times New Roman" pitchFamily="18" charset="0"/>
              </a:rPr>
              <a:t>What </a:t>
            </a:r>
            <a:r>
              <a:rPr lang="en-IN" sz="4400" b="1" dirty="0" smtClean="0">
                <a:latin typeface="Times New Roman" pitchFamily="18" charset="0"/>
                <a:cs typeface="Times New Roman" pitchFamily="18" charset="0"/>
              </a:rPr>
              <a:t>type</a:t>
            </a:r>
            <a:r>
              <a:rPr lang="en-IN" sz="4400" dirty="0" smtClean="0">
                <a:latin typeface="Times New Roman" pitchFamily="18" charset="0"/>
                <a:cs typeface="Times New Roman" pitchFamily="18" charset="0"/>
              </a:rPr>
              <a:t> of literature review am I conducting? Am I looking at issues of theory? methodology? policy? quantitative research (e.g. on the effectiveness of a new procedure)? qualitative research (e.g., studies )?</a:t>
            </a:r>
          </a:p>
          <a:p>
            <a:pPr algn="just"/>
            <a:r>
              <a:rPr lang="en-IN" sz="4400" dirty="0" smtClean="0">
                <a:latin typeface="Times New Roman" pitchFamily="18" charset="0"/>
                <a:cs typeface="Times New Roman" pitchFamily="18" charset="0"/>
              </a:rPr>
              <a:t>What is the </a:t>
            </a:r>
            <a:r>
              <a:rPr lang="en-IN" sz="4400" b="1" dirty="0" smtClean="0">
                <a:latin typeface="Times New Roman" pitchFamily="18" charset="0"/>
                <a:cs typeface="Times New Roman" pitchFamily="18" charset="0"/>
              </a:rPr>
              <a:t>scope</a:t>
            </a:r>
            <a:r>
              <a:rPr lang="en-IN" sz="4400" dirty="0" smtClean="0">
                <a:latin typeface="Times New Roman" pitchFamily="18" charset="0"/>
                <a:cs typeface="Times New Roman" pitchFamily="18" charset="0"/>
              </a:rPr>
              <a:t> of my literature review? What types of publications am I using (e.g., journals, books, government documents, popular media)? What discipline am I working in (e.g., nursing psychology, sociology, medicine)?</a:t>
            </a:r>
          </a:p>
          <a:p>
            <a:pPr algn="just"/>
            <a:r>
              <a:rPr lang="en-IN" sz="4400" dirty="0" smtClean="0">
                <a:latin typeface="Times New Roman" pitchFamily="18" charset="0"/>
                <a:cs typeface="Times New Roman" pitchFamily="18" charset="0"/>
              </a:rPr>
              <a:t>How good was my </a:t>
            </a:r>
            <a:r>
              <a:rPr lang="en-IN" sz="4400" b="1" dirty="0" smtClean="0">
                <a:latin typeface="Times New Roman" pitchFamily="18" charset="0"/>
                <a:cs typeface="Times New Roman" pitchFamily="18" charset="0"/>
              </a:rPr>
              <a:t>information seeking</a:t>
            </a:r>
            <a:r>
              <a:rPr lang="en-IN" sz="4400" dirty="0" smtClean="0">
                <a:latin typeface="Times New Roman" pitchFamily="18" charset="0"/>
                <a:cs typeface="Times New Roman" pitchFamily="18" charset="0"/>
              </a:rPr>
              <a:t>? Has my search been wide enough to ensure I've found all the relevant material? Has it been narrow enough to exclude irrelevant material? Is the number of sources I've used appropriate for the length of my paper?</a:t>
            </a:r>
          </a:p>
          <a:p>
            <a:pPr algn="just"/>
            <a:r>
              <a:rPr lang="en-IN" sz="4400" dirty="0" smtClean="0">
                <a:latin typeface="Times New Roman" pitchFamily="18" charset="0"/>
                <a:cs typeface="Times New Roman" pitchFamily="18" charset="0"/>
              </a:rPr>
              <a:t>Have I </a:t>
            </a:r>
            <a:r>
              <a:rPr lang="en-IN" sz="4400" b="1" dirty="0" smtClean="0">
                <a:latin typeface="Times New Roman" pitchFamily="18" charset="0"/>
                <a:cs typeface="Times New Roman" pitchFamily="18" charset="0"/>
              </a:rPr>
              <a:t>critically analysed </a:t>
            </a:r>
            <a:r>
              <a:rPr lang="en-IN" sz="4400" dirty="0" smtClean="0">
                <a:latin typeface="Times New Roman" pitchFamily="18" charset="0"/>
                <a:cs typeface="Times New Roman" pitchFamily="18" charset="0"/>
              </a:rPr>
              <a:t>the literature I use? Do I follow through a set of concepts and questions, comparing items to each other in the ways they deal with them? Instead of just listing and summarizing items, do I assess them, discussing strengths and weaknesses?</a:t>
            </a:r>
          </a:p>
          <a:p>
            <a:pPr algn="just"/>
            <a:r>
              <a:rPr lang="en-IN" sz="4400" dirty="0" smtClean="0">
                <a:latin typeface="Times New Roman" pitchFamily="18" charset="0"/>
                <a:cs typeface="Times New Roman" pitchFamily="18" charset="0"/>
              </a:rPr>
              <a:t>Have I cited and discussed studies </a:t>
            </a:r>
            <a:r>
              <a:rPr lang="en-IN" sz="4400" b="1" dirty="0" smtClean="0">
                <a:latin typeface="Times New Roman" pitchFamily="18" charset="0"/>
                <a:cs typeface="Times New Roman" pitchFamily="18" charset="0"/>
              </a:rPr>
              <a:t>contrary</a:t>
            </a:r>
            <a:r>
              <a:rPr lang="en-IN" sz="4400" dirty="0" smtClean="0">
                <a:latin typeface="Times New Roman" pitchFamily="18" charset="0"/>
                <a:cs typeface="Times New Roman" pitchFamily="18" charset="0"/>
              </a:rPr>
              <a:t> to my perspective?</a:t>
            </a:r>
          </a:p>
          <a:p>
            <a:pPr algn="just"/>
            <a:r>
              <a:rPr lang="en-IN" sz="4400" dirty="0" smtClean="0">
                <a:latin typeface="Times New Roman" pitchFamily="18" charset="0"/>
                <a:cs typeface="Times New Roman" pitchFamily="18" charset="0"/>
              </a:rPr>
              <a:t>Will the reader find my literature review </a:t>
            </a:r>
            <a:r>
              <a:rPr lang="en-IN" sz="4400" b="1" dirty="0" smtClean="0">
                <a:latin typeface="Times New Roman" pitchFamily="18" charset="0"/>
                <a:cs typeface="Times New Roman" pitchFamily="18" charset="0"/>
              </a:rPr>
              <a:t>relevant, appropriate, and useful</a:t>
            </a:r>
            <a:r>
              <a:rPr lang="en-IN" sz="4400" dirty="0" smtClean="0">
                <a:latin typeface="Times New Roman" pitchFamily="18" charset="0"/>
                <a:cs typeface="Times New Roman" pitchFamily="18" charset="0"/>
              </a:rPr>
              <a:t>?</a:t>
            </a:r>
          </a:p>
          <a:p>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IN" dirty="0" smtClean="0">
                <a:latin typeface="Times New Roman" pitchFamily="18" charset="0"/>
                <a:ea typeface="Tahoma" pitchFamily="34" charset="0"/>
                <a:cs typeface="Times New Roman" pitchFamily="18" charset="0"/>
              </a:rPr>
              <a:t>Define or identify the general topic, issue, or area of concern, thus providing an appropriate context for reviewing the literature.</a:t>
            </a:r>
          </a:p>
          <a:p>
            <a:pPr algn="just"/>
            <a:r>
              <a:rPr lang="en-IN" dirty="0" smtClean="0">
                <a:latin typeface="Times New Roman" pitchFamily="18" charset="0"/>
                <a:ea typeface="Tahoma" pitchFamily="34" charset="0"/>
                <a:cs typeface="Times New Roman" pitchFamily="18" charset="0"/>
              </a:rPr>
              <a:t>Point out overall trends in what has been published about the topic; or conflicts in theory, methodology, evidence, and conclusions; or gaps in research and scholarship; or a single problem or new perspective of immediate interest.</a:t>
            </a:r>
          </a:p>
          <a:p>
            <a:pPr algn="just"/>
            <a:r>
              <a:rPr lang="en-IN" dirty="0" smtClean="0">
                <a:latin typeface="Times New Roman" pitchFamily="18" charset="0"/>
                <a:ea typeface="Tahoma" pitchFamily="34" charset="0"/>
                <a:cs typeface="Times New Roman" pitchFamily="18" charset="0"/>
              </a:rPr>
              <a:t>Establish the writer's reason (point of view) for reviewing the literature; explain the criteria to be used in analyzing and comparing literature and the organization of the review (sequence); and, when necessary, state why certain literature is or is not included (scope).</a:t>
            </a:r>
          </a:p>
          <a:p>
            <a:pPr algn="just"/>
            <a:endParaRPr lang="en-IN" dirty="0"/>
          </a:p>
        </p:txBody>
      </p:sp>
      <p:sp>
        <p:nvSpPr>
          <p:cNvPr id="4" name="Rectangle 3"/>
          <p:cNvSpPr/>
          <p:nvPr/>
        </p:nvSpPr>
        <p:spPr>
          <a:xfrm>
            <a:off x="1524000" y="304800"/>
            <a:ext cx="7086600" cy="461665"/>
          </a:xfrm>
          <a:prstGeom prst="rect">
            <a:avLst/>
          </a:prstGeom>
        </p:spPr>
        <p:txBody>
          <a:bodyPr wrap="square">
            <a:spAutoFit/>
          </a:bodyPr>
          <a:lstStyle/>
          <a:p>
            <a:r>
              <a:rPr lang="en-IN" sz="2400" b="1" dirty="0" smtClean="0"/>
              <a:t>Writing the introduction</a:t>
            </a:r>
            <a:endParaRPr lang="en-IN" sz="24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dirty="0" smtClean="0"/>
              <a:t>Writing the body</a:t>
            </a:r>
            <a:br>
              <a:rPr lang="en-IN" dirty="0" smtClean="0"/>
            </a:br>
            <a:endParaRPr lang="en-IN" dirty="0"/>
          </a:p>
        </p:txBody>
      </p:sp>
      <p:sp>
        <p:nvSpPr>
          <p:cNvPr id="2" name="Content Placeholder 1"/>
          <p:cNvSpPr>
            <a:spLocks noGrp="1"/>
          </p:cNvSpPr>
          <p:nvPr>
            <p:ph idx="1"/>
          </p:nvPr>
        </p:nvSpPr>
        <p:spPr/>
        <p:txBody>
          <a:bodyPr>
            <a:normAutofit fontScale="25000" lnSpcReduction="20000"/>
          </a:bodyPr>
          <a:lstStyle/>
          <a:p>
            <a:pPr algn="just">
              <a:lnSpc>
                <a:spcPct val="120000"/>
              </a:lnSpc>
            </a:pPr>
            <a:r>
              <a:rPr lang="en-IN" sz="9600" dirty="0" smtClean="0">
                <a:latin typeface="Times New Roman" pitchFamily="18" charset="0"/>
                <a:cs typeface="Times New Roman" pitchFamily="18" charset="0"/>
              </a:rPr>
              <a:t>Group research studies and other types of literature (reviews, theoretical articles, case studies, etc.) according to common denominators such as qualitative versus quantitative approaches, conclusions of authors, specific purpose or objective, chronology, etc. </a:t>
            </a:r>
          </a:p>
          <a:p>
            <a:pPr algn="just">
              <a:lnSpc>
                <a:spcPct val="120000"/>
              </a:lnSpc>
            </a:pPr>
            <a:r>
              <a:rPr lang="en-IN" sz="9600" dirty="0" smtClean="0">
                <a:latin typeface="Times New Roman" pitchFamily="18" charset="0"/>
                <a:cs typeface="Times New Roman" pitchFamily="18" charset="0"/>
              </a:rPr>
              <a:t>Summarize individual studies or articles with as much or as little detail as each merits according to its comparative importance in the literature, remembering that space (length) denotes significance. </a:t>
            </a:r>
          </a:p>
          <a:p>
            <a:pPr algn="just">
              <a:lnSpc>
                <a:spcPct val="120000"/>
              </a:lnSpc>
            </a:pPr>
            <a:r>
              <a:rPr lang="en-IN" sz="9600" dirty="0" smtClean="0">
                <a:latin typeface="Times New Roman" pitchFamily="18" charset="0"/>
                <a:cs typeface="Times New Roman" pitchFamily="18" charset="0"/>
              </a:rPr>
              <a:t>Provide the reader with strong "umbrella" sentences at beginnings of paragraphs, "signposts" throughout, and brief "so what" summary sentences at intermediate points in the review to aid in understanding comparisons and analyses. </a:t>
            </a:r>
          </a:p>
          <a:p>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N" dirty="0" smtClean="0"/>
              <a:t>Writing the conclusion</a:t>
            </a:r>
            <a:br>
              <a:rPr lang="en-IN" dirty="0" smtClean="0"/>
            </a:br>
            <a:endParaRPr lang="en-IN" dirty="0"/>
          </a:p>
        </p:txBody>
      </p:sp>
      <p:sp>
        <p:nvSpPr>
          <p:cNvPr id="2" name="Content Placeholder 1"/>
          <p:cNvSpPr>
            <a:spLocks noGrp="1"/>
          </p:cNvSpPr>
          <p:nvPr>
            <p:ph idx="1"/>
          </p:nvPr>
        </p:nvSpPr>
        <p:spPr/>
        <p:txBody>
          <a:bodyPr>
            <a:normAutofit fontScale="92500"/>
          </a:bodyPr>
          <a:lstStyle/>
          <a:p>
            <a:pPr algn="just"/>
            <a:r>
              <a:rPr lang="en-IN" dirty="0" smtClean="0">
                <a:latin typeface="Times New Roman" pitchFamily="18" charset="0"/>
                <a:cs typeface="Times New Roman" pitchFamily="18" charset="0"/>
              </a:rPr>
              <a:t>Summarize major contributions of significant studies and articles to the body of knowledge under review, maintaining the focus established in the introduction.</a:t>
            </a:r>
          </a:p>
          <a:p>
            <a:pPr algn="just"/>
            <a:r>
              <a:rPr lang="en-IN" dirty="0" smtClean="0">
                <a:latin typeface="Times New Roman" pitchFamily="18" charset="0"/>
                <a:cs typeface="Times New Roman" pitchFamily="18" charset="0"/>
              </a:rPr>
              <a:t>Evaluate the current "state of the art" for the body of knowledge reviewed, pointing out major methodological flaws or gaps in research, inconsistencies in theory and findings, and areas or issues pertinent to future study.</a:t>
            </a:r>
          </a:p>
          <a:p>
            <a:pPr algn="just"/>
            <a:r>
              <a:rPr lang="en-IN" dirty="0" smtClean="0">
                <a:latin typeface="Times New Roman" pitchFamily="18" charset="0"/>
                <a:cs typeface="Times New Roman" pitchFamily="18" charset="0"/>
              </a:rPr>
              <a:t>Conclude by providing some insight into the relationship between the central topic of the literature review and a larger area of study such as a discipline, a scientific </a:t>
            </a:r>
            <a:r>
              <a:rPr lang="en-IN" dirty="0" err="1" smtClean="0">
                <a:latin typeface="Times New Roman" pitchFamily="18" charset="0"/>
                <a:cs typeface="Times New Roman" pitchFamily="18" charset="0"/>
              </a:rPr>
              <a:t>endeavor</a:t>
            </a:r>
            <a:r>
              <a:rPr lang="en-IN" dirty="0" smtClean="0">
                <a:latin typeface="Times New Roman" pitchFamily="18" charset="0"/>
                <a:cs typeface="Times New Roman" pitchFamily="18" charset="0"/>
              </a:rPr>
              <a:t>, or a profession.</a:t>
            </a:r>
          </a:p>
          <a:p>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endParaRPr lang="en-IN"/>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40000" lnSpcReduction="20000"/>
          </a:bodyPr>
          <a:lstStyle/>
          <a:p>
            <a:r>
              <a:rPr lang="en-IN" dirty="0" smtClean="0"/>
              <a:t>In order to make sure that your reading and your literature review cover all the</a:t>
            </a:r>
          </a:p>
          <a:p>
            <a:r>
              <a:rPr lang="en-IN" dirty="0" smtClean="0"/>
              <a:t>relevant literature, you need to have a system to seek out and identify key sources.</a:t>
            </a:r>
          </a:p>
          <a:p>
            <a:r>
              <a:rPr lang="en-IN" dirty="0" smtClean="0"/>
              <a:t>Some methods of doing this include:</a:t>
            </a:r>
          </a:p>
          <a:p>
            <a:r>
              <a:rPr lang="en-IN" dirty="0" smtClean="0"/>
              <a:t> In focusing your field of inquiry, base your reading around a specific</a:t>
            </a:r>
          </a:p>
          <a:p>
            <a:r>
              <a:rPr lang="en-IN" dirty="0" smtClean="0"/>
              <a:t>research question. The research question may change or develop as you</a:t>
            </a:r>
          </a:p>
          <a:p>
            <a:r>
              <a:rPr lang="en-IN" dirty="0" smtClean="0"/>
              <a:t>read more, but the more specific your research question, the more specific</a:t>
            </a:r>
          </a:p>
          <a:p>
            <a:r>
              <a:rPr lang="en-IN" dirty="0" smtClean="0"/>
              <a:t>you can be in your reading.</a:t>
            </a:r>
          </a:p>
          <a:p>
            <a:r>
              <a:rPr lang="en-IN" dirty="0" smtClean="0"/>
              <a:t> Think about both the history and context of study in this area. This will</a:t>
            </a:r>
          </a:p>
          <a:p>
            <a:r>
              <a:rPr lang="en-IN" dirty="0" smtClean="0"/>
              <a:t>help define </a:t>
            </a:r>
            <a:r>
              <a:rPr lang="en-IN" i="1" dirty="0" smtClean="0"/>
              <a:t>what the field and focus of your research will be.</a:t>
            </a:r>
          </a:p>
          <a:p>
            <a:r>
              <a:rPr lang="en-IN" dirty="0" smtClean="0"/>
              <a:t> Your university library is likely to give you on-line access to many</a:t>
            </a:r>
          </a:p>
          <a:p>
            <a:r>
              <a:rPr lang="en-IN" dirty="0" smtClean="0"/>
              <a:t>excellent databases providing abstracts and/or full-text versions of </a:t>
            </a:r>
            <a:r>
              <a:rPr lang="en-IN" dirty="0" err="1" smtClean="0"/>
              <a:t>peerreviewed</a:t>
            </a:r>
            <a:endParaRPr lang="en-IN" dirty="0" smtClean="0"/>
          </a:p>
          <a:p>
            <a:r>
              <a:rPr lang="en-IN" dirty="0" smtClean="0"/>
              <a:t>journal articles, and these should be your prime source of</a:t>
            </a:r>
          </a:p>
          <a:p>
            <a:r>
              <a:rPr lang="en-IN" dirty="0" smtClean="0"/>
              <a:t>references for a thesis. So you should identify the key databases in your</a:t>
            </a:r>
          </a:p>
          <a:p>
            <a:r>
              <a:rPr lang="en-IN" dirty="0" smtClean="0"/>
              <a:t>area, enter specific search terms and look for relevant peer-reviewed</a:t>
            </a:r>
          </a:p>
          <a:p>
            <a:r>
              <a:rPr lang="en-IN" dirty="0" smtClean="0"/>
              <a:t>articles. While you might include references to practitioner or </a:t>
            </a:r>
            <a:r>
              <a:rPr lang="en-IN" dirty="0" err="1" smtClean="0"/>
              <a:t>unrefereed</a:t>
            </a:r>
            <a:endParaRPr lang="en-IN" dirty="0" smtClean="0"/>
          </a:p>
          <a:p>
            <a:r>
              <a:rPr lang="en-IN" dirty="0" smtClean="0"/>
              <a:t>material to show trends in practice, there is a lot of junk in the cyberspace</a:t>
            </a:r>
          </a:p>
          <a:p>
            <a:r>
              <a:rPr lang="en-IN" dirty="0" smtClean="0"/>
              <a:t>of knowledge, and your literature review should primarily reflect </a:t>
            </a:r>
            <a:r>
              <a:rPr lang="en-IN" dirty="0" err="1" smtClean="0"/>
              <a:t>peerreviewed</a:t>
            </a:r>
            <a:endParaRPr lang="en-IN" dirty="0" smtClean="0"/>
          </a:p>
          <a:p>
            <a:r>
              <a:rPr lang="en-IN" dirty="0" smtClean="0"/>
              <a:t>sources.</a:t>
            </a:r>
          </a:p>
          <a:p>
            <a:r>
              <a:rPr lang="en-IN" dirty="0" smtClean="0"/>
              <a:t> While electronic databases are invaluable for research students, if there</a:t>
            </a:r>
          </a:p>
          <a:p>
            <a:r>
              <a:rPr lang="en-IN" dirty="0" smtClean="0"/>
              <a:t>are key journals in your area that aren’t available in abstract or full-text</a:t>
            </a:r>
          </a:p>
          <a:p>
            <a:r>
              <a:rPr lang="en-IN" dirty="0" smtClean="0"/>
              <a:t>form from an electronic database, you will need to ensure that you have</a:t>
            </a:r>
          </a:p>
          <a:p>
            <a:r>
              <a:rPr lang="en-IN" dirty="0" smtClean="0"/>
              <a:t>searched for and obtained relevant articles from these journals.</a:t>
            </a:r>
          </a:p>
          <a:p>
            <a:r>
              <a:rPr lang="en-IN" dirty="0" smtClean="0"/>
              <a:t> Don’t overlook encyclopaedias, compendiums, general books and</a:t>
            </a:r>
          </a:p>
          <a:p>
            <a:r>
              <a:rPr lang="en-IN" dirty="0" smtClean="0"/>
              <a:t>textbooks, in order to get a general appreciation of the writing in the</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Scope</a:t>
            </a:r>
            <a:endParaRPr lang="en-IN" dirty="0"/>
          </a:p>
        </p:txBody>
      </p:sp>
      <p:sp>
        <p:nvSpPr>
          <p:cNvPr id="3" name="Content Placeholder 2"/>
          <p:cNvSpPr>
            <a:spLocks noGrp="1"/>
          </p:cNvSpPr>
          <p:nvPr>
            <p:ph idx="1"/>
          </p:nvPr>
        </p:nvSpPr>
        <p:spPr/>
        <p:txBody>
          <a:bodyPr>
            <a:normAutofit/>
          </a:bodyPr>
          <a:lstStyle/>
          <a:p>
            <a:pPr algn="just"/>
            <a:r>
              <a:rPr lang="en-IN" i="1" dirty="0" smtClean="0"/>
              <a:t>Research inculcates scientific and inductive thinking and it promotes the development of logical habits of thinking and organisation.</a:t>
            </a:r>
          </a:p>
          <a:p>
            <a:pPr algn="just"/>
            <a:r>
              <a:rPr lang="en-IN" i="1" dirty="0" smtClean="0"/>
              <a:t>Research provides the basis for nearly all government policies in our economic system.</a:t>
            </a:r>
          </a:p>
          <a:p>
            <a:pPr algn="just"/>
            <a:r>
              <a:rPr lang="en-IN" i="1" dirty="0" smtClean="0"/>
              <a:t>Research has its special significance in solving various operational and planning problems of business and industry</a:t>
            </a:r>
          </a:p>
          <a:p>
            <a:pPr algn="just"/>
            <a:r>
              <a:rPr lang="en-IN" i="1" dirty="0" smtClean="0"/>
              <a:t>Research is equally important for social scientists in studying social relationships and in seeking answers to various social problems</a:t>
            </a:r>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 </a:t>
            </a:r>
            <a:r>
              <a:rPr lang="en-IN" b="1" dirty="0" smtClean="0"/>
              <a:t>theory </a:t>
            </a:r>
            <a:r>
              <a:rPr lang="en-IN" dirty="0" smtClean="0"/>
              <a:t>is a set of systematically interrelated constructs and propositions intended to explain and predict a phenomenon or </a:t>
            </a:r>
            <a:r>
              <a:rPr lang="en-IN" dirty="0" err="1" smtClean="0"/>
              <a:t>behavior</a:t>
            </a:r>
            <a:r>
              <a:rPr lang="en-IN" dirty="0" smtClean="0"/>
              <a:t> of interest, within certain boundary conditions and assumptions. </a:t>
            </a:r>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What is scientific method</a:t>
            </a:r>
          </a:p>
          <a:p>
            <a:pPr algn="just"/>
            <a:r>
              <a:rPr lang="en-IN" dirty="0" smtClean="0"/>
              <a:t>   </a:t>
            </a:r>
            <a:r>
              <a:rPr lang="en-IN" b="1" dirty="0" smtClean="0"/>
              <a:t>Scientific method </a:t>
            </a:r>
            <a:r>
              <a:rPr lang="en-IN" dirty="0" smtClean="0"/>
              <a:t>refers to a standardized set of techniques for building scientific knowledge, such as how to make valid observations,  how  to interpret  results, and how to  generalize  those results.    The  scientific method allows researchers to independently and impartially test </a:t>
            </a:r>
            <a:r>
              <a:rPr lang="en-IN" dirty="0" err="1" smtClean="0"/>
              <a:t>preexisting</a:t>
            </a:r>
            <a:r>
              <a:rPr lang="en-IN" dirty="0" smtClean="0"/>
              <a:t> theories and prior findings,  and  subject  them  to  open  debate, modifications,  or  enhancements</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b="1" dirty="0" smtClean="0"/>
              <a:t>Unit of Analysis</a:t>
            </a:r>
            <a:endParaRPr lang="en-IN" dirty="0" smtClean="0"/>
          </a:p>
          <a:p>
            <a:pPr algn="just"/>
            <a:r>
              <a:rPr lang="en-IN" dirty="0" smtClean="0"/>
              <a:t>The </a:t>
            </a:r>
            <a:r>
              <a:rPr lang="en-IN" b="1" dirty="0" smtClean="0"/>
              <a:t>unit of analysis </a:t>
            </a:r>
            <a:r>
              <a:rPr lang="en-IN" dirty="0" smtClean="0"/>
              <a:t>refers to the person, collective, or object that is the target of  the  investigation.     Typical  unit  of  analysis  include  individuals,  groups,  organizations, countries, technologies, objects, and such.</a:t>
            </a:r>
          </a:p>
          <a:p>
            <a:pPr algn="just"/>
            <a:r>
              <a:rPr lang="en-IN" dirty="0" err="1" smtClean="0"/>
              <a:t>Ex:studying</a:t>
            </a:r>
            <a:r>
              <a:rPr lang="en-IN" dirty="0" smtClean="0"/>
              <a:t> people’s shopping </a:t>
            </a:r>
            <a:r>
              <a:rPr lang="en-IN" dirty="0" err="1" smtClean="0"/>
              <a:t>behavior</a:t>
            </a:r>
            <a:r>
              <a:rPr lang="en-IN" dirty="0" smtClean="0"/>
              <a:t>, understand how firms can improve profitability , national cultures</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smtClean="0"/>
          </a:p>
          <a:p>
            <a:endParaRPr lang="en-IN" dirty="0" smtClean="0"/>
          </a:p>
          <a:p>
            <a:endParaRPr lang="en-IN"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Production Management </a:t>
            </a:r>
          </a:p>
          <a:p>
            <a:r>
              <a:rPr lang="en-IN" b="1" dirty="0" smtClean="0"/>
              <a:t>Academic</a:t>
            </a:r>
          </a:p>
          <a:p>
            <a:r>
              <a:rPr lang="en-IN" b="1" dirty="0" smtClean="0"/>
              <a:t>Personnel Management </a:t>
            </a:r>
          </a:p>
          <a:p>
            <a:endParaRPr lang="en-IN" dirty="0" smtClean="0"/>
          </a:p>
          <a:p>
            <a:r>
              <a:rPr lang="en-IN" b="1" dirty="0" smtClean="0"/>
              <a:t>Marketing Management </a:t>
            </a:r>
          </a:p>
          <a:p>
            <a:endParaRPr lang="en-IN" dirty="0" smtClean="0"/>
          </a:p>
          <a:p>
            <a:r>
              <a:rPr lang="en-IN" b="1" dirty="0" smtClean="0"/>
              <a:t>Finance Management ,</a:t>
            </a:r>
            <a:r>
              <a:rPr lang="en-IN" b="1" dirty="0" err="1" smtClean="0"/>
              <a:t>ect</a:t>
            </a:r>
            <a:endParaRPr lang="en-IN" b="1"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research_process.gif"/>
          <p:cNvPicPr>
            <a:picLocks noGrp="1" noChangeAspect="1"/>
          </p:cNvPicPr>
          <p:nvPr>
            <p:ph idx="1"/>
          </p:nvPr>
        </p:nvPicPr>
        <p:blipFill>
          <a:blip r:embed="rId2"/>
          <a:stretch>
            <a:fillRect/>
          </a:stretch>
        </p:blipFill>
        <p:spPr>
          <a:xfrm>
            <a:off x="-152399" y="0"/>
            <a:ext cx="9329364" cy="751385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Research-process.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985</TotalTime>
  <Words>3352</Words>
  <Application>Microsoft Office PowerPoint</Application>
  <PresentationFormat>On-screen Show (4:3)</PresentationFormat>
  <Paragraphs>315</Paragraphs>
  <Slides>63</Slides>
  <Notes>1</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Opulent</vt:lpstr>
      <vt:lpstr>      Research methodology  </vt:lpstr>
      <vt:lpstr>Basic concepts and Types of Research</vt:lpstr>
      <vt:lpstr>Research - Meaning</vt:lpstr>
      <vt:lpstr>Nature of research</vt:lpstr>
      <vt:lpstr>Objectives of research</vt:lpstr>
      <vt:lpstr>Scope</vt:lpstr>
      <vt:lpstr>Slide 7</vt:lpstr>
      <vt:lpstr>Slide 8</vt:lpstr>
      <vt:lpstr>Slide 9</vt:lpstr>
      <vt:lpstr>Slide 10</vt:lpstr>
      <vt:lpstr>Relevance/Needs</vt:lpstr>
      <vt:lpstr>Slide 12</vt:lpstr>
      <vt:lpstr>Slide 13</vt:lpstr>
      <vt:lpstr>Criteria of Good Research</vt:lpstr>
      <vt:lpstr>Slide 15</vt:lpstr>
      <vt:lpstr>Slide 16</vt:lpstr>
      <vt:lpstr>The qualities of a good research</vt:lpstr>
      <vt:lpstr>Slide 18</vt:lpstr>
      <vt:lpstr>Slide 19</vt:lpstr>
      <vt:lpstr>Types of research</vt:lpstr>
      <vt:lpstr>Selection of Topic of Research</vt:lpstr>
      <vt:lpstr> Problem formulation involves </vt:lpstr>
      <vt:lpstr>Slide 23</vt:lpstr>
      <vt:lpstr>Slide 24</vt:lpstr>
      <vt:lpstr>Slide 25</vt:lpstr>
      <vt:lpstr>NECESSITY OF DEFINING THE PROBLEM</vt:lpstr>
      <vt:lpstr>TECHNIQUE INVOLVED IN DEFINING A PROBLEM</vt:lpstr>
      <vt:lpstr>Slide 28</vt:lpstr>
      <vt:lpstr>What is a literature review? </vt:lpstr>
      <vt:lpstr>Slide 30</vt:lpstr>
      <vt:lpstr>Slide 31</vt:lpstr>
      <vt:lpstr>Slide 32</vt:lpstr>
      <vt:lpstr>Slide 33</vt:lpstr>
      <vt:lpstr>Conducting a systematic review</vt:lpstr>
      <vt:lpstr>Steps in doing literature review</vt:lpstr>
      <vt:lpstr>Slide 36</vt:lpstr>
      <vt:lpstr>Slide 37</vt:lpstr>
      <vt:lpstr>Slide 38</vt:lpstr>
      <vt:lpstr>Slide 39</vt:lpstr>
      <vt:lpstr>Slide 40</vt:lpstr>
      <vt:lpstr>Pilot study</vt:lpstr>
      <vt:lpstr>Pilot study</vt:lpstr>
      <vt:lpstr>Pilot study</vt:lpstr>
      <vt:lpstr>Variables</vt:lpstr>
      <vt:lpstr>Types of variables </vt:lpstr>
      <vt:lpstr>Hypothesis</vt:lpstr>
      <vt:lpstr>Good hypothesis</vt:lpstr>
      <vt:lpstr>Types</vt:lpstr>
      <vt:lpstr>Sources of Hypothesis</vt:lpstr>
      <vt:lpstr>Slide 50</vt:lpstr>
      <vt:lpstr>Slide 51</vt:lpstr>
      <vt:lpstr>Slide 52</vt:lpstr>
      <vt:lpstr>Writing the body </vt:lpstr>
      <vt:lpstr>Writing the conclusion </vt:lpstr>
      <vt:lpstr>Slide 55</vt:lpstr>
      <vt:lpstr>Slide 56</vt:lpstr>
      <vt:lpstr>Slide 57</vt:lpstr>
      <vt:lpstr>Slide 58</vt:lpstr>
      <vt:lpstr>Slide 59</vt:lpstr>
      <vt:lpstr>Slide 60</vt:lpstr>
      <vt:lpstr>Slide 61</vt:lpstr>
      <vt:lpstr>Slide 62</vt:lpstr>
      <vt:lpstr>Slide 63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Vijila</cp:lastModifiedBy>
  <cp:revision>138</cp:revision>
  <dcterms:created xsi:type="dcterms:W3CDTF">2006-08-16T00:00:00Z</dcterms:created>
  <dcterms:modified xsi:type="dcterms:W3CDTF">2017-08-08T08:33:50Z</dcterms:modified>
</cp:coreProperties>
</file>